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63.svg" ContentType="image/svg+xml"/>
  <Override PartName="/ppt/media/image6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507" r:id="rId3"/>
    <p:sldId id="514" r:id="rId4"/>
    <p:sldId id="535" r:id="rId5"/>
    <p:sldId id="542" r:id="rId6"/>
    <p:sldId id="528" r:id="rId7"/>
    <p:sldId id="523" r:id="rId8"/>
    <p:sldId id="522" r:id="rId9"/>
    <p:sldId id="509" r:id="rId11"/>
    <p:sldId id="467" r:id="rId12"/>
    <p:sldId id="480" r:id="rId13"/>
    <p:sldId id="483" r:id="rId14"/>
    <p:sldId id="487" r:id="rId15"/>
    <p:sldId id="525" r:id="rId16"/>
    <p:sldId id="527" r:id="rId17"/>
    <p:sldId id="493" r:id="rId18"/>
    <p:sldId id="543" r:id="rId19"/>
    <p:sldId id="544" r:id="rId20"/>
    <p:sldId id="488" r:id="rId21"/>
    <p:sldId id="496" r:id="rId22"/>
    <p:sldId id="530" r:id="rId23"/>
    <p:sldId id="538" r:id="rId24"/>
    <p:sldId id="539" r:id="rId25"/>
    <p:sldId id="531" r:id="rId26"/>
    <p:sldId id="486" r:id="rId27"/>
    <p:sldId id="517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9" userDrawn="1">
          <p15:clr>
            <a:srgbClr val="A4A3A4"/>
          </p15:clr>
        </p15:guide>
        <p15:guide id="2" pos="39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0" name="Ranson" initials="R" lastIdx="7" clrIdx="0"/>
  <p:cmAuthor id="1" name="Author" initials="J" lastIdx="1" clrIdx="0"/>
  <p:cmAuthor id="3" name="Michael Gao 高鹏飞" initials="MG高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790D8"/>
    <a:srgbClr val="007AC4"/>
    <a:srgbClr val="BF2130"/>
    <a:srgbClr val="540000"/>
    <a:srgbClr val="D80000"/>
    <a:srgbClr val="E20000"/>
    <a:srgbClr val="BC0000"/>
    <a:srgbClr val="FE8900"/>
    <a:srgbClr val="DE2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9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856" y="1376"/>
      </p:cViewPr>
      <p:guideLst>
        <p:guide orient="horz" pos="2239"/>
        <p:guide pos="390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05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替换图片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C0FD5-7ECD-4572-96A8-0B8A2431BE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image" Target="../media/image1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image" Target="../media/image1.png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4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2191365" cy="6857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12375" y="0"/>
            <a:ext cx="2078990" cy="6572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 flipV="1">
            <a:off x="315569" y="495951"/>
            <a:ext cx="0" cy="36040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线连接符 2"/>
          <p:cNvCxnSpPr/>
          <p:nvPr userDrawn="1"/>
        </p:nvCxnSpPr>
        <p:spPr>
          <a:xfrm flipV="1">
            <a:off x="531339" y="559469"/>
            <a:ext cx="0" cy="36040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 userDrawn="1"/>
        </p:nvCxnSpPr>
        <p:spPr>
          <a:xfrm flipV="1">
            <a:off x="436099" y="379269"/>
            <a:ext cx="0" cy="36040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形状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407" y="291003"/>
            <a:ext cx="1440000" cy="224516"/>
          </a:xfrm>
          <a:prstGeom prst="rect">
            <a:avLst/>
          </a:prstGeom>
        </p:spPr>
      </p:pic>
      <p:sp>
        <p:nvSpPr>
          <p:cNvPr id="2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662152" y="1198116"/>
            <a:ext cx="5350177" cy="121637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kumimoji="1" lang="zh-CN" altLang="en-US" sz="4000" b="0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/>
              <a:t>单击此处编辑章节标题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4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2191365" cy="68573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12375" y="0"/>
            <a:ext cx="2078990" cy="6572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4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熵变智元02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59080" y="205740"/>
            <a:ext cx="827405" cy="945515"/>
          </a:xfrm>
          <a:prstGeom prst="rect">
            <a:avLst/>
          </a:prstGeom>
        </p:spPr>
      </p:pic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69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90.xml"/><Relationship Id="rId17" Type="http://schemas.openxmlformats.org/officeDocument/2006/relationships/image" Target="../media/image70.png"/><Relationship Id="rId16" Type="http://schemas.openxmlformats.org/officeDocument/2006/relationships/image" Target="../media/image112.png"/><Relationship Id="rId15" Type="http://schemas.openxmlformats.org/officeDocument/2006/relationships/image" Target="../media/image111.png"/><Relationship Id="rId14" Type="http://schemas.openxmlformats.org/officeDocument/2006/relationships/image" Target="../media/image110.png"/><Relationship Id="rId13" Type="http://schemas.openxmlformats.org/officeDocument/2006/relationships/image" Target="../media/image109.png"/><Relationship Id="rId12" Type="http://schemas.openxmlformats.org/officeDocument/2006/relationships/image" Target="../media/image108.png"/><Relationship Id="rId11" Type="http://schemas.openxmlformats.org/officeDocument/2006/relationships/image" Target="../media/image107.png"/><Relationship Id="rId10" Type="http://schemas.openxmlformats.org/officeDocument/2006/relationships/image" Target="../media/image106.png"/><Relationship Id="rId1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8" Type="http://schemas.openxmlformats.org/officeDocument/2006/relationships/image" Target="../media/image118.png"/><Relationship Id="rId7" Type="http://schemas.openxmlformats.org/officeDocument/2006/relationships/image" Target="../media/image117.png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1.xml"/><Relationship Id="rId1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125.png"/><Relationship Id="rId7" Type="http://schemas.openxmlformats.org/officeDocument/2006/relationships/image" Target="../media/image124.png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92.xml"/><Relationship Id="rId24" Type="http://schemas.openxmlformats.org/officeDocument/2006/relationships/image" Target="../media/image140.png"/><Relationship Id="rId23" Type="http://schemas.openxmlformats.org/officeDocument/2006/relationships/image" Target="../media/image139.png"/><Relationship Id="rId22" Type="http://schemas.openxmlformats.org/officeDocument/2006/relationships/image" Target="../media/image138.png"/><Relationship Id="rId21" Type="http://schemas.openxmlformats.org/officeDocument/2006/relationships/image" Target="../media/image137.png"/><Relationship Id="rId20" Type="http://schemas.openxmlformats.org/officeDocument/2006/relationships/image" Target="../media/image136.png"/><Relationship Id="rId2" Type="http://schemas.openxmlformats.org/officeDocument/2006/relationships/image" Target="../media/image121.png"/><Relationship Id="rId19" Type="http://schemas.openxmlformats.org/officeDocument/2006/relationships/image" Target="../media/image135.png"/><Relationship Id="rId18" Type="http://schemas.openxmlformats.org/officeDocument/2006/relationships/image" Target="../media/image134.png"/><Relationship Id="rId17" Type="http://schemas.openxmlformats.org/officeDocument/2006/relationships/image" Target="../media/image133.png"/><Relationship Id="rId16" Type="http://schemas.openxmlformats.org/officeDocument/2006/relationships/image" Target="../media/image132.png"/><Relationship Id="rId15" Type="http://schemas.openxmlformats.org/officeDocument/2006/relationships/image" Target="../media/image131.png"/><Relationship Id="rId14" Type="http://schemas.openxmlformats.org/officeDocument/2006/relationships/image" Target="../media/image130.png"/><Relationship Id="rId13" Type="http://schemas.openxmlformats.org/officeDocument/2006/relationships/image" Target="../media/image129.png"/><Relationship Id="rId12" Type="http://schemas.openxmlformats.org/officeDocument/2006/relationships/image" Target="../media/image128.png"/><Relationship Id="rId11" Type="http://schemas.openxmlformats.org/officeDocument/2006/relationships/image" Target="../media/image127.png"/><Relationship Id="rId10" Type="http://schemas.openxmlformats.org/officeDocument/2006/relationships/image" Target="../media/image126.png"/><Relationship Id="rId1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2" Type="http://schemas.openxmlformats.org/officeDocument/2006/relationships/image" Target="../media/image7.png"/><Relationship Id="rId1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14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image" Target="../media/image7.png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../media/image155.png"/><Relationship Id="rId7" Type="http://schemas.openxmlformats.org/officeDocument/2006/relationships/image" Target="../media/image154.png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2" Type="http://schemas.openxmlformats.org/officeDocument/2006/relationships/image" Target="../media/image7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image" Target="../media/image18.png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3" Type="http://schemas.openxmlformats.org/officeDocument/2006/relationships/slideLayout" Target="../slideLayouts/slideLayout2.xml"/><Relationship Id="rId42" Type="http://schemas.openxmlformats.org/officeDocument/2006/relationships/tags" Target="../tags/tag64.xml"/><Relationship Id="rId41" Type="http://schemas.openxmlformats.org/officeDocument/2006/relationships/image" Target="../media/image51.png"/><Relationship Id="rId40" Type="http://schemas.openxmlformats.org/officeDocument/2006/relationships/image" Target="../media/image50.png"/><Relationship Id="rId4" Type="http://schemas.openxmlformats.org/officeDocument/2006/relationships/image" Target="../media/image14.png"/><Relationship Id="rId39" Type="http://schemas.openxmlformats.org/officeDocument/2006/relationships/image" Target="../media/image49.png"/><Relationship Id="rId38" Type="http://schemas.openxmlformats.org/officeDocument/2006/relationships/image" Target="../media/image48.png"/><Relationship Id="rId37" Type="http://schemas.openxmlformats.org/officeDocument/2006/relationships/image" Target="../media/image47.png"/><Relationship Id="rId36" Type="http://schemas.openxmlformats.org/officeDocument/2006/relationships/image" Target="../media/image46.png"/><Relationship Id="rId35" Type="http://schemas.openxmlformats.org/officeDocument/2006/relationships/image" Target="../media/image45.png"/><Relationship Id="rId34" Type="http://schemas.openxmlformats.org/officeDocument/2006/relationships/image" Target="../media/image44.png"/><Relationship Id="rId33" Type="http://schemas.openxmlformats.org/officeDocument/2006/relationships/image" Target="../media/image43.png"/><Relationship Id="rId32" Type="http://schemas.openxmlformats.org/officeDocument/2006/relationships/image" Target="../media/image42.png"/><Relationship Id="rId31" Type="http://schemas.openxmlformats.org/officeDocument/2006/relationships/image" Target="../media/image41.png"/><Relationship Id="rId30" Type="http://schemas.openxmlformats.org/officeDocument/2006/relationships/image" Target="../media/image40.png"/><Relationship Id="rId3" Type="http://schemas.openxmlformats.org/officeDocument/2006/relationships/image" Target="../media/image13.png"/><Relationship Id="rId29" Type="http://schemas.openxmlformats.org/officeDocument/2006/relationships/image" Target="../media/image39.png"/><Relationship Id="rId28" Type="http://schemas.openxmlformats.org/officeDocument/2006/relationships/image" Target="../media/image38.png"/><Relationship Id="rId27" Type="http://schemas.openxmlformats.org/officeDocument/2006/relationships/image" Target="../media/image37.png"/><Relationship Id="rId26" Type="http://schemas.openxmlformats.org/officeDocument/2006/relationships/image" Target="../media/image36.png"/><Relationship Id="rId25" Type="http://schemas.openxmlformats.org/officeDocument/2006/relationships/image" Target="../media/image35.png"/><Relationship Id="rId24" Type="http://schemas.openxmlformats.org/officeDocument/2006/relationships/image" Target="../media/image34.png"/><Relationship Id="rId23" Type="http://schemas.openxmlformats.org/officeDocument/2006/relationships/image" Target="../media/image33.png"/><Relationship Id="rId22" Type="http://schemas.openxmlformats.org/officeDocument/2006/relationships/image" Target="../media/image32.jpeg"/><Relationship Id="rId21" Type="http://schemas.openxmlformats.org/officeDocument/2006/relationships/image" Target="../media/image31.png"/><Relationship Id="rId20" Type="http://schemas.openxmlformats.org/officeDocument/2006/relationships/image" Target="../media/image30.png"/><Relationship Id="rId2" Type="http://schemas.openxmlformats.org/officeDocument/2006/relationships/image" Target="../media/image12.png"/><Relationship Id="rId19" Type="http://schemas.openxmlformats.org/officeDocument/2006/relationships/image" Target="../media/image29.jpeg"/><Relationship Id="rId18" Type="http://schemas.openxmlformats.org/officeDocument/2006/relationships/image" Target="../media/image28.png"/><Relationship Id="rId17" Type="http://schemas.openxmlformats.org/officeDocument/2006/relationships/image" Target="../media/image27.jpeg"/><Relationship Id="rId16" Type="http://schemas.openxmlformats.org/officeDocument/2006/relationships/image" Target="../media/image26.png"/><Relationship Id="rId15" Type="http://schemas.openxmlformats.org/officeDocument/2006/relationships/image" Target="../media/image25.png"/><Relationship Id="rId14" Type="http://schemas.openxmlformats.org/officeDocument/2006/relationships/image" Target="../media/image24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7.png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image" Target="../media/image54.jpeg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6" Type="http://schemas.openxmlformats.org/officeDocument/2006/relationships/notesSlide" Target="../notesSlides/notesSlide1.xml"/><Relationship Id="rId35" Type="http://schemas.openxmlformats.org/officeDocument/2006/relationships/slideLayout" Target="../slideLayouts/slideLayout1.xml"/><Relationship Id="rId34" Type="http://schemas.openxmlformats.org/officeDocument/2006/relationships/tags" Target="../tags/tag87.xml"/><Relationship Id="rId33" Type="http://schemas.openxmlformats.org/officeDocument/2006/relationships/image" Target="../media/image67.jpeg"/><Relationship Id="rId32" Type="http://schemas.openxmlformats.org/officeDocument/2006/relationships/image" Target="../media/image66.png"/><Relationship Id="rId31" Type="http://schemas.openxmlformats.org/officeDocument/2006/relationships/tags" Target="../tags/tag86.xml"/><Relationship Id="rId30" Type="http://schemas.openxmlformats.org/officeDocument/2006/relationships/tags" Target="../tags/tag85.xml"/><Relationship Id="rId3" Type="http://schemas.openxmlformats.org/officeDocument/2006/relationships/tags" Target="../tags/tag70.xml"/><Relationship Id="rId29" Type="http://schemas.openxmlformats.org/officeDocument/2006/relationships/tags" Target="../tags/tag84.xml"/><Relationship Id="rId28" Type="http://schemas.openxmlformats.org/officeDocument/2006/relationships/tags" Target="../tags/tag83.xml"/><Relationship Id="rId27" Type="http://schemas.openxmlformats.org/officeDocument/2006/relationships/tags" Target="../tags/tag82.xml"/><Relationship Id="rId26" Type="http://schemas.openxmlformats.org/officeDocument/2006/relationships/tags" Target="../tags/tag81.xml"/><Relationship Id="rId25" Type="http://schemas.openxmlformats.org/officeDocument/2006/relationships/image" Target="../media/image65.svg"/><Relationship Id="rId24" Type="http://schemas.openxmlformats.org/officeDocument/2006/relationships/image" Target="../media/image64.png"/><Relationship Id="rId23" Type="http://schemas.openxmlformats.org/officeDocument/2006/relationships/image" Target="../media/image63.svg"/><Relationship Id="rId22" Type="http://schemas.openxmlformats.org/officeDocument/2006/relationships/image" Target="../media/image62.png"/><Relationship Id="rId21" Type="http://schemas.openxmlformats.org/officeDocument/2006/relationships/image" Target="../media/image61.png"/><Relationship Id="rId20" Type="http://schemas.openxmlformats.org/officeDocument/2006/relationships/tags" Target="../tags/tag80.xml"/><Relationship Id="rId2" Type="http://schemas.openxmlformats.org/officeDocument/2006/relationships/tags" Target="../tags/tag69.xml"/><Relationship Id="rId19" Type="http://schemas.openxmlformats.org/officeDocument/2006/relationships/image" Target="../media/image60.png"/><Relationship Id="rId18" Type="http://schemas.openxmlformats.org/officeDocument/2006/relationships/tags" Target="../tags/tag79.xml"/><Relationship Id="rId17" Type="http://schemas.openxmlformats.org/officeDocument/2006/relationships/image" Target="../media/image59.png"/><Relationship Id="rId16" Type="http://schemas.openxmlformats.org/officeDocument/2006/relationships/tags" Target="../tags/tag78.xml"/><Relationship Id="rId15" Type="http://schemas.openxmlformats.org/officeDocument/2006/relationships/image" Target="../media/image58.png"/><Relationship Id="rId14" Type="http://schemas.openxmlformats.org/officeDocument/2006/relationships/tags" Target="../tags/tag77.xml"/><Relationship Id="rId13" Type="http://schemas.openxmlformats.org/officeDocument/2006/relationships/image" Target="../media/image57.png"/><Relationship Id="rId12" Type="http://schemas.openxmlformats.org/officeDocument/2006/relationships/tags" Target="../tags/tag76.xml"/><Relationship Id="rId11" Type="http://schemas.openxmlformats.org/officeDocument/2006/relationships/image" Target="../media/image56.jpeg"/><Relationship Id="rId10" Type="http://schemas.openxmlformats.org/officeDocument/2006/relationships/tags" Target="../tags/tag75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88.xml"/><Relationship Id="rId17" Type="http://schemas.openxmlformats.org/officeDocument/2006/relationships/image" Target="../media/image84.png"/><Relationship Id="rId16" Type="http://schemas.openxmlformats.org/officeDocument/2006/relationships/image" Target="../media/image83.png"/><Relationship Id="rId15" Type="http://schemas.openxmlformats.org/officeDocument/2006/relationships/image" Target="../media/image82.png"/><Relationship Id="rId14" Type="http://schemas.openxmlformats.org/officeDocument/2006/relationships/image" Target="../media/image81.png"/><Relationship Id="rId13" Type="http://schemas.openxmlformats.org/officeDocument/2006/relationships/image" Target="../media/image80.png"/><Relationship Id="rId12" Type="http://schemas.openxmlformats.org/officeDocument/2006/relationships/image" Target="../media/image79.png"/><Relationship Id="rId11" Type="http://schemas.openxmlformats.org/officeDocument/2006/relationships/image" Target="../media/image78.png"/><Relationship Id="rId10" Type="http://schemas.openxmlformats.org/officeDocument/2006/relationships/image" Target="../media/image77.png"/><Relationship Id="rId1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89.xml"/><Relationship Id="rId16" Type="http://schemas.openxmlformats.org/officeDocument/2006/relationships/image" Target="../media/image97.png"/><Relationship Id="rId15" Type="http://schemas.openxmlformats.org/officeDocument/2006/relationships/image" Target="../media/image96.png"/><Relationship Id="rId14" Type="http://schemas.openxmlformats.org/officeDocument/2006/relationships/image" Target="../media/image95.png"/><Relationship Id="rId13" Type="http://schemas.openxmlformats.org/officeDocument/2006/relationships/image" Target="../media/image94.png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2238" y="2399968"/>
            <a:ext cx="558615" cy="44606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2800" y="3068510"/>
            <a:ext cx="6451600" cy="285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570990" y="3338195"/>
            <a:ext cx="7406005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 b="1" spc="2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致力于开创中国</a:t>
            </a:r>
            <a:r>
              <a:rPr lang="en-US" altLang="zh-CN" sz="3200" b="1" spc="2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3200" b="1" spc="2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智能营销新范式</a:t>
            </a:r>
            <a:endParaRPr lang="zh-CN" altLang="en-US" sz="3200" b="1" spc="2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2410" y="220091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</a:rPr>
              <a:t>熵变智元</a:t>
            </a:r>
            <a:r>
              <a:rPr lang="en-US" altLang="zh-CN" sz="4800">
                <a:solidFill>
                  <a:schemeClr val="bg1"/>
                </a:solidFill>
              </a:rPr>
              <a:t>AI</a:t>
            </a:r>
            <a:endParaRPr lang="en-US" altLang="zh-CN" sz="4800">
              <a:solidFill>
                <a:schemeClr val="bg1"/>
              </a:solidFill>
            </a:endParaRPr>
          </a:p>
        </p:txBody>
      </p:sp>
      <p:pic>
        <p:nvPicPr>
          <p:cNvPr id="4" name="图片 3" descr="熵变智元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205740"/>
            <a:ext cx="827405" cy="9455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picture 7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49622" y="1215533"/>
            <a:ext cx="2625411" cy="5096521"/>
          </a:xfrm>
          <a:prstGeom prst="rect">
            <a:avLst/>
          </a:prstGeom>
        </p:spPr>
      </p:pic>
      <p:pic>
        <p:nvPicPr>
          <p:cNvPr id="720" name="picture 7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442715" y="1184147"/>
            <a:ext cx="3899915" cy="1810511"/>
          </a:xfrm>
          <a:prstGeom prst="rect">
            <a:avLst/>
          </a:prstGeom>
        </p:spPr>
      </p:pic>
      <p:sp>
        <p:nvSpPr>
          <p:cNvPr id="722" name="textbox 722"/>
          <p:cNvSpPr/>
          <p:nvPr/>
        </p:nvSpPr>
        <p:spPr>
          <a:xfrm>
            <a:off x="664006" y="845820"/>
            <a:ext cx="7639684" cy="5848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12000"/>
              </a:lnSpc>
            </a:pPr>
            <a:endParaRPr sz="500" dirty="0">
              <a:latin typeface="微软雅黑" charset="0"/>
              <a:ea typeface="微软雅黑" charset="0"/>
              <a:cs typeface="微软雅黑" charset="0"/>
            </a:endParaRPr>
          </a:p>
          <a:p>
            <a:pPr algn="r" rtl="0" eaLnBrk="0">
              <a:lnSpc>
                <a:spcPct val="99000"/>
              </a:lnSpc>
              <a:spcBef>
                <a:spcPts val="0"/>
              </a:spcBef>
            </a:pPr>
            <a:r>
              <a:rPr sz="1400" b="1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【能力】</a:t>
            </a:r>
            <a:r>
              <a:rPr sz="1400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sz="1400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                             </a:t>
            </a:r>
            <a:r>
              <a:rPr sz="1400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                                         </a:t>
            </a:r>
            <a:r>
              <a:rPr sz="1400" b="1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【价值】</a:t>
            </a:r>
            <a:endParaRPr sz="1400" b="1" kern="0" spc="-7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68" name="group 68"/>
          <p:cNvGrpSpPr/>
          <p:nvPr/>
        </p:nvGrpSpPr>
        <p:grpSpPr>
          <a:xfrm rot="21600000">
            <a:off x="5903975" y="3621023"/>
            <a:ext cx="1675194" cy="2424683"/>
            <a:chOff x="0" y="0"/>
            <a:chExt cx="1675194" cy="2424683"/>
          </a:xfrm>
        </p:grpSpPr>
        <p:sp>
          <p:nvSpPr>
            <p:cNvPr id="724" name="rect 724"/>
            <p:cNvSpPr/>
            <p:nvPr/>
          </p:nvSpPr>
          <p:spPr>
            <a:xfrm>
              <a:off x="0" y="0"/>
              <a:ext cx="1572767" cy="2424683"/>
            </a:xfrm>
            <a:prstGeom prst="rect">
              <a:avLst/>
            </a:prstGeom>
            <a:solidFill>
              <a:srgbClr val="EEF3FD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726" name="rect 726"/>
            <p:cNvSpPr/>
            <p:nvPr/>
          </p:nvSpPr>
          <p:spPr>
            <a:xfrm>
              <a:off x="141859" y="792226"/>
              <a:ext cx="1290319" cy="139890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728" name="rect 728"/>
            <p:cNvSpPr/>
            <p:nvPr/>
          </p:nvSpPr>
          <p:spPr>
            <a:xfrm>
              <a:off x="146304" y="143255"/>
              <a:ext cx="1281684" cy="46482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730" name="rect 730"/>
            <p:cNvSpPr/>
            <p:nvPr/>
          </p:nvSpPr>
          <p:spPr>
            <a:xfrm>
              <a:off x="249936" y="240791"/>
              <a:ext cx="1066800" cy="275844"/>
            </a:xfrm>
            <a:prstGeom prst="rect">
              <a:avLst/>
            </a:prstGeom>
            <a:solidFill>
              <a:srgbClr val="EEF3FD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732" name="textbox 732"/>
            <p:cNvSpPr/>
            <p:nvPr/>
          </p:nvSpPr>
          <p:spPr>
            <a:xfrm>
              <a:off x="362716" y="304323"/>
              <a:ext cx="830580" cy="171259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sz="1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2700" algn="l" rtl="0" eaLnBrk="0">
                <a:lnSpc>
                  <a:spcPts val="1245"/>
                </a:lnSpc>
              </a:pPr>
              <a:r>
                <a:rPr sz="1000" b="1" kern="0" spc="19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调用</a:t>
              </a:r>
              <a:r>
                <a:rPr sz="1000" b="1" kern="0" spc="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SOP</a:t>
              </a:r>
              <a:r>
                <a:rPr sz="1000" b="1" kern="0" spc="19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话术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09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09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09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09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09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09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10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10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29000"/>
                </a:lnSpc>
              </a:pPr>
              <a:endParaRPr sz="2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13030" algn="l" rtl="0" eaLnBrk="0">
                <a:lnSpc>
                  <a:spcPts val="1240"/>
                </a:lnSpc>
                <a:spcBef>
                  <a:spcPts val="0"/>
                </a:spcBef>
              </a:pPr>
              <a:r>
                <a:rPr sz="1000" b="1" kern="0" spc="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sz="1000" b="1" kern="0" spc="4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润色话术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pic>
          <p:nvPicPr>
            <p:cNvPr id="734" name="picture 7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545592" y="1109471"/>
              <a:ext cx="537972" cy="579120"/>
            </a:xfrm>
            <a:prstGeom prst="rect">
              <a:avLst/>
            </a:prstGeom>
          </p:spPr>
        </p:pic>
        <p:pic>
          <p:nvPicPr>
            <p:cNvPr id="736" name="picture 7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567434" y="725551"/>
              <a:ext cx="107760" cy="687704"/>
            </a:xfrm>
            <a:prstGeom prst="rect">
              <a:avLst/>
            </a:prstGeom>
          </p:spPr>
        </p:pic>
        <p:pic>
          <p:nvPicPr>
            <p:cNvPr id="738" name="picture 7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141859" y="139446"/>
              <a:ext cx="1290319" cy="47624"/>
            </a:xfrm>
            <a:prstGeom prst="rect">
              <a:avLst/>
            </a:prstGeom>
          </p:spPr>
        </p:pic>
        <p:pic>
          <p:nvPicPr>
            <p:cNvPr id="740" name="picture 7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141859" y="576960"/>
              <a:ext cx="1290319" cy="34290"/>
            </a:xfrm>
            <a:prstGeom prst="rect">
              <a:avLst/>
            </a:prstGeom>
          </p:spPr>
        </p:pic>
        <p:pic>
          <p:nvPicPr>
            <p:cNvPr id="742" name="picture 7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748919" y="569340"/>
              <a:ext cx="76200" cy="226695"/>
            </a:xfrm>
            <a:prstGeom prst="rect">
              <a:avLst/>
            </a:prstGeom>
          </p:spPr>
        </p:pic>
        <p:pic>
          <p:nvPicPr>
            <p:cNvPr id="744" name="picture 7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141859" y="203580"/>
              <a:ext cx="7620" cy="350520"/>
            </a:xfrm>
            <a:prstGeom prst="rect">
              <a:avLst/>
            </a:prstGeom>
          </p:spPr>
        </p:pic>
        <p:pic>
          <p:nvPicPr>
            <p:cNvPr id="746" name="picture 7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1424559" y="209930"/>
              <a:ext cx="7619" cy="350520"/>
            </a:xfrm>
            <a:prstGeom prst="rect">
              <a:avLst/>
            </a:prstGeom>
          </p:spPr>
        </p:pic>
      </p:grpSp>
      <p:sp>
        <p:nvSpPr>
          <p:cNvPr id="748" name="rect 748"/>
          <p:cNvSpPr/>
          <p:nvPr/>
        </p:nvSpPr>
        <p:spPr>
          <a:xfrm>
            <a:off x="4174235" y="3621023"/>
            <a:ext cx="1572767" cy="2424683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70" name="group 70"/>
          <p:cNvGrpSpPr/>
          <p:nvPr/>
        </p:nvGrpSpPr>
        <p:grpSpPr>
          <a:xfrm rot="21600000">
            <a:off x="10078211" y="3622548"/>
            <a:ext cx="1487423" cy="2423160"/>
            <a:chOff x="0" y="0"/>
            <a:chExt cx="1487423" cy="2423160"/>
          </a:xfrm>
        </p:grpSpPr>
        <p:sp>
          <p:nvSpPr>
            <p:cNvPr id="750" name="rect 750"/>
            <p:cNvSpPr/>
            <p:nvPr/>
          </p:nvSpPr>
          <p:spPr>
            <a:xfrm>
              <a:off x="0" y="0"/>
              <a:ext cx="1487423" cy="2423160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pic>
          <p:nvPicPr>
            <p:cNvPr id="752" name="picture 75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112268" y="118236"/>
              <a:ext cx="1247139" cy="2220595"/>
            </a:xfrm>
            <a:prstGeom prst="rect">
              <a:avLst/>
            </a:prstGeom>
          </p:spPr>
        </p:pic>
        <p:sp>
          <p:nvSpPr>
            <p:cNvPr id="754" name="textbox 754"/>
            <p:cNvSpPr/>
            <p:nvPr/>
          </p:nvSpPr>
          <p:spPr>
            <a:xfrm>
              <a:off x="322062" y="211994"/>
              <a:ext cx="838835" cy="208026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5000"/>
                </a:lnSpc>
              </a:pPr>
              <a:endParaRPr sz="1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28575" indent="7620" algn="l" rtl="0" eaLnBrk="0">
                <a:lnSpc>
                  <a:spcPct val="104000"/>
                </a:lnSpc>
              </a:pPr>
              <a:r>
                <a:rPr sz="1000" b="1" kern="0" spc="2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引导客户重新</a:t>
              </a:r>
              <a:r>
                <a:rPr sz="1000" kern="0" spc="4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b="1" kern="0" spc="3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进入转化流程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00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00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31445" algn="l" rtl="0" eaLnBrk="0">
                <a:lnSpc>
                  <a:spcPts val="1245"/>
                </a:lnSpc>
                <a:spcBef>
                  <a:spcPts val="305"/>
                </a:spcBef>
              </a:pPr>
              <a:r>
                <a:rPr sz="1000" b="1" kern="0" spc="3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持续跟进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98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24460" algn="l" rtl="0" eaLnBrk="0">
                <a:lnSpc>
                  <a:spcPct val="92000"/>
                </a:lnSpc>
                <a:spcBef>
                  <a:spcPts val="305"/>
                </a:spcBef>
              </a:pPr>
              <a:r>
                <a:rPr sz="1000" b="1" kern="0" spc="3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重新添加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21920" algn="l" rtl="0" eaLnBrk="0">
                <a:lnSpc>
                  <a:spcPts val="1260"/>
                </a:lnSpc>
              </a:pPr>
              <a:r>
                <a:rPr sz="1000" b="1" kern="0" spc="3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挽回客户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56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45415" algn="l" rtl="0" eaLnBrk="0">
                <a:lnSpc>
                  <a:spcPts val="1240"/>
                </a:lnSpc>
                <a:spcBef>
                  <a:spcPts val="310"/>
                </a:spcBef>
              </a:pPr>
              <a:r>
                <a:rPr sz="1000" b="1" kern="0" spc="3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上报删除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2700" algn="l" rtl="0" eaLnBrk="0">
                <a:lnSpc>
                  <a:spcPts val="1240"/>
                </a:lnSpc>
                <a:spcBef>
                  <a:spcPts val="20"/>
                </a:spcBef>
              </a:pPr>
              <a:r>
                <a:rPr sz="1000" b="1" kern="0" spc="3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丢弃无效客户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756" name="rect 756"/>
          <p:cNvSpPr/>
          <p:nvPr/>
        </p:nvSpPr>
        <p:spPr>
          <a:xfrm>
            <a:off x="8380476" y="3622548"/>
            <a:ext cx="1487423" cy="2423160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72" name="group 72"/>
          <p:cNvGrpSpPr/>
          <p:nvPr/>
        </p:nvGrpSpPr>
        <p:grpSpPr>
          <a:xfrm rot="21600000">
            <a:off x="3435095" y="3243071"/>
            <a:ext cx="8269223" cy="295656"/>
            <a:chOff x="0" y="0"/>
            <a:chExt cx="8269223" cy="295656"/>
          </a:xfrm>
        </p:grpSpPr>
        <p:grpSp>
          <p:nvGrpSpPr>
            <p:cNvPr id="74" name="group 74"/>
            <p:cNvGrpSpPr/>
            <p:nvPr/>
          </p:nvGrpSpPr>
          <p:grpSpPr>
            <a:xfrm rot="21600000">
              <a:off x="0" y="0"/>
              <a:ext cx="8269223" cy="295656"/>
              <a:chOff x="0" y="0"/>
              <a:chExt cx="8269223" cy="295656"/>
            </a:xfrm>
          </p:grpSpPr>
          <p:sp>
            <p:nvSpPr>
              <p:cNvPr id="758" name="path 758"/>
              <p:cNvSpPr/>
              <p:nvPr/>
            </p:nvSpPr>
            <p:spPr>
              <a:xfrm>
                <a:off x="0" y="0"/>
                <a:ext cx="4919471" cy="295656"/>
              </a:xfrm>
              <a:custGeom>
                <a:avLst/>
                <a:gdLst/>
                <a:ahLst/>
                <a:cxnLst/>
                <a:rect l="0" t="0" r="0" b="0"/>
                <a:pathLst>
                  <a:path w="7747" h="465">
                    <a:moveTo>
                      <a:pt x="6535" y="0"/>
                    </a:moveTo>
                    <a:lnTo>
                      <a:pt x="7514" y="0"/>
                    </a:lnTo>
                    <a:lnTo>
                      <a:pt x="7747" y="232"/>
                    </a:lnTo>
                    <a:lnTo>
                      <a:pt x="7514" y="465"/>
                    </a:lnTo>
                    <a:lnTo>
                      <a:pt x="6535" y="465"/>
                    </a:lnTo>
                    <a:lnTo>
                      <a:pt x="6768" y="232"/>
                    </a:lnTo>
                    <a:lnTo>
                      <a:pt x="6535" y="0"/>
                    </a:lnTo>
                  </a:path>
                  <a:path w="7747" h="465">
                    <a:moveTo>
                      <a:pt x="0" y="0"/>
                    </a:moveTo>
                    <a:lnTo>
                      <a:pt x="3669" y="0"/>
                    </a:lnTo>
                    <a:lnTo>
                      <a:pt x="3902" y="232"/>
                    </a:lnTo>
                    <a:lnTo>
                      <a:pt x="3669" y="465"/>
                    </a:lnTo>
                    <a:lnTo>
                      <a:pt x="0" y="46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CBB5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760" name="path 760"/>
              <p:cNvSpPr/>
              <p:nvPr/>
            </p:nvSpPr>
            <p:spPr>
              <a:xfrm>
                <a:off x="2398776" y="0"/>
                <a:ext cx="1831847" cy="295656"/>
              </a:xfrm>
              <a:custGeom>
                <a:avLst/>
                <a:gdLst/>
                <a:ahLst/>
                <a:cxnLst/>
                <a:rect l="0" t="0" r="0" b="0"/>
                <a:pathLst>
                  <a:path w="2884" h="465">
                    <a:moveTo>
                      <a:pt x="0" y="0"/>
                    </a:moveTo>
                    <a:lnTo>
                      <a:pt x="2652" y="0"/>
                    </a:lnTo>
                    <a:lnTo>
                      <a:pt x="2884" y="232"/>
                    </a:lnTo>
                    <a:lnTo>
                      <a:pt x="2652" y="465"/>
                    </a:lnTo>
                    <a:lnTo>
                      <a:pt x="0" y="465"/>
                    </a:lnTo>
                    <a:lnTo>
                      <a:pt x="232" y="23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71E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762" name="path 762"/>
              <p:cNvSpPr/>
              <p:nvPr/>
            </p:nvSpPr>
            <p:spPr>
              <a:xfrm>
                <a:off x="6489192" y="0"/>
                <a:ext cx="1780031" cy="295656"/>
              </a:xfrm>
              <a:custGeom>
                <a:avLst/>
                <a:gdLst/>
                <a:ahLst/>
                <a:cxnLst/>
                <a:rect l="0" t="0" r="0" b="0"/>
                <a:pathLst>
                  <a:path w="2803" h="465">
                    <a:moveTo>
                      <a:pt x="0" y="0"/>
                    </a:moveTo>
                    <a:lnTo>
                      <a:pt x="2570" y="0"/>
                    </a:lnTo>
                    <a:lnTo>
                      <a:pt x="2803" y="232"/>
                    </a:lnTo>
                    <a:lnTo>
                      <a:pt x="2570" y="465"/>
                    </a:lnTo>
                    <a:lnTo>
                      <a:pt x="0" y="465"/>
                    </a:lnTo>
                    <a:lnTo>
                      <a:pt x="232" y="23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88EC3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764" name="path 764"/>
              <p:cNvSpPr/>
              <p:nvPr/>
            </p:nvSpPr>
            <p:spPr>
              <a:xfrm>
                <a:off x="4828031" y="0"/>
                <a:ext cx="1726692" cy="295656"/>
              </a:xfrm>
              <a:custGeom>
                <a:avLst/>
                <a:gdLst/>
                <a:ahLst/>
                <a:cxnLst/>
                <a:rect l="0" t="0" r="0" b="0"/>
                <a:pathLst>
                  <a:path w="2719" h="465">
                    <a:moveTo>
                      <a:pt x="0" y="0"/>
                    </a:moveTo>
                    <a:lnTo>
                      <a:pt x="2486" y="0"/>
                    </a:lnTo>
                    <a:lnTo>
                      <a:pt x="2719" y="232"/>
                    </a:lnTo>
                    <a:lnTo>
                      <a:pt x="2486" y="465"/>
                    </a:lnTo>
                    <a:lnTo>
                      <a:pt x="0" y="465"/>
                    </a:lnTo>
                    <a:lnTo>
                      <a:pt x="232" y="23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2CCB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766" name="textbox 766"/>
            <p:cNvSpPr/>
            <p:nvPr/>
          </p:nvSpPr>
          <p:spPr>
            <a:xfrm>
              <a:off x="-12700" y="-12700"/>
              <a:ext cx="8295005" cy="34099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sz="5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083945" algn="l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1200" b="1" kern="0" spc="2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潜客画像分析</a:t>
              </a:r>
              <a:r>
                <a:rPr sz="1200" kern="0" spc="4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</a:t>
              </a:r>
              <a:r>
                <a:rPr lang="en-US" sz="1200" kern="0" spc="4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</a:t>
              </a:r>
              <a:r>
                <a:rPr sz="1200" kern="0" spc="4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200" b="1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sz="1200" b="1" kern="0" spc="2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润色</a:t>
              </a:r>
              <a:r>
                <a:rPr sz="1200" b="1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SOP</a:t>
              </a:r>
              <a:r>
                <a:rPr sz="1200" b="1" kern="0" spc="2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话术</a:t>
              </a:r>
              <a:r>
                <a:rPr sz="1200" kern="0" spc="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     </a:t>
              </a:r>
              <a:r>
                <a:rPr sz="1200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</a:t>
              </a:r>
              <a:r>
                <a:rPr lang="en-US" sz="1200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     </a:t>
              </a:r>
              <a:r>
                <a:rPr sz="1200" b="1" kern="0" spc="2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判断客户类型</a:t>
              </a:r>
              <a:r>
                <a:rPr sz="1200" kern="0" spc="2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</a:t>
              </a:r>
              <a:r>
                <a:rPr sz="1200" kern="0" spc="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</a:t>
              </a:r>
              <a:r>
                <a:rPr sz="1200" b="1" kern="0" spc="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自动分类处理</a:t>
              </a:r>
              <a:endParaRPr sz="12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pic>
        <p:nvPicPr>
          <p:cNvPr id="768" name="picture 7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292600" y="3739895"/>
            <a:ext cx="1327150" cy="1517269"/>
          </a:xfrm>
          <a:prstGeom prst="rect">
            <a:avLst/>
          </a:prstGeom>
        </p:spPr>
      </p:pic>
      <p:sp>
        <p:nvSpPr>
          <p:cNvPr id="770" name="textbox 770"/>
          <p:cNvSpPr/>
          <p:nvPr/>
        </p:nvSpPr>
        <p:spPr>
          <a:xfrm>
            <a:off x="3742398" y="1430351"/>
            <a:ext cx="3235325" cy="546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3335" algn="l" rtl="0" eaLnBrk="0">
              <a:lnSpc>
                <a:spcPct val="88000"/>
              </a:lnSpc>
            </a:pPr>
            <a:r>
              <a:rPr sz="1400" kern="0" spc="-1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持续跟进并激活潜客</a:t>
            </a:r>
            <a:endParaRPr sz="14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indent="2540" algn="l" rtl="0" eaLnBrk="0">
              <a:lnSpc>
                <a:spcPct val="200000"/>
              </a:lnSpc>
              <a:spcBef>
                <a:spcPts val="180"/>
              </a:spcBef>
            </a:pPr>
            <a:r>
              <a:rPr sz="1000" kern="0" spc="4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不断跟进分析客户画像</a:t>
            </a:r>
            <a:r>
              <a:rPr sz="1000" kern="0" spc="-10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000" kern="0" spc="4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，利用上下文</a:t>
            </a:r>
            <a:r>
              <a:rPr sz="1000" kern="0" spc="-10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000" kern="0" spc="4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sz="1000" kern="0" spc="3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动态结合</a:t>
            </a:r>
            <a:r>
              <a:rPr sz="1000" kern="0" spc="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SOP</a:t>
            </a:r>
            <a:r>
              <a:rPr sz="1000" kern="0" spc="3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想</a:t>
            </a:r>
            <a:r>
              <a:rPr sz="1000" kern="0" spc="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000" kern="0" spc="4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客户发起话题沟通</a:t>
            </a:r>
            <a:r>
              <a:rPr sz="1000" kern="0" spc="-10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000" kern="0" spc="4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sz="1000" kern="0" spc="30" dirty="0">
                <a:solidFill>
                  <a:srgbClr val="595959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最终激活潜在客户</a:t>
            </a: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76" name="group 76"/>
          <p:cNvGrpSpPr/>
          <p:nvPr/>
        </p:nvGrpSpPr>
        <p:grpSpPr>
          <a:xfrm rot="21600000">
            <a:off x="3435095" y="3617975"/>
            <a:ext cx="641604" cy="2427732"/>
            <a:chOff x="0" y="0"/>
            <a:chExt cx="641604" cy="2427732"/>
          </a:xfrm>
        </p:grpSpPr>
        <p:sp>
          <p:nvSpPr>
            <p:cNvPr id="772" name="path 772"/>
            <p:cNvSpPr/>
            <p:nvPr/>
          </p:nvSpPr>
          <p:spPr>
            <a:xfrm>
              <a:off x="0" y="0"/>
              <a:ext cx="641604" cy="2427732"/>
            </a:xfrm>
            <a:custGeom>
              <a:avLst/>
              <a:gdLst/>
              <a:ahLst/>
              <a:cxnLst/>
              <a:rect l="0" t="0" r="0" b="0"/>
              <a:pathLst>
                <a:path w="1010" h="3823">
                  <a:moveTo>
                    <a:pt x="849" y="1492"/>
                  </a:moveTo>
                  <a:lnTo>
                    <a:pt x="1010" y="1694"/>
                  </a:lnTo>
                  <a:lnTo>
                    <a:pt x="849" y="1893"/>
                  </a:lnTo>
                  <a:lnTo>
                    <a:pt x="849" y="1492"/>
                  </a:lnTo>
                </a:path>
                <a:path w="1010" h="3823">
                  <a:moveTo>
                    <a:pt x="0" y="0"/>
                  </a:moveTo>
                  <a:lnTo>
                    <a:pt x="849" y="0"/>
                  </a:lnTo>
                  <a:lnTo>
                    <a:pt x="849" y="3823"/>
                  </a:lnTo>
                  <a:lnTo>
                    <a:pt x="0" y="3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CCB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774" name="textbox 774"/>
            <p:cNvSpPr/>
            <p:nvPr/>
          </p:nvSpPr>
          <p:spPr>
            <a:xfrm>
              <a:off x="-12700" y="-12700"/>
              <a:ext cx="667384" cy="247396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9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19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19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19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20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31445" algn="l" rtl="0" eaLnBrk="0">
                <a:lnSpc>
                  <a:spcPct val="88000"/>
                </a:lnSpc>
                <a:spcBef>
                  <a:spcPts val="5"/>
                </a:spcBef>
              </a:pPr>
              <a:r>
                <a:rPr sz="1200" b="1" kern="0" spc="19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SOP</a:t>
              </a:r>
              <a:endParaRPr sz="12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35890" algn="l" rtl="0" eaLnBrk="0">
                <a:lnSpc>
                  <a:spcPts val="1600"/>
                </a:lnSpc>
              </a:pPr>
              <a:r>
                <a:rPr sz="1200" b="1" kern="0" spc="-4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设定</a:t>
              </a:r>
              <a:endParaRPr sz="12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78" name="group 78"/>
          <p:cNvGrpSpPr/>
          <p:nvPr/>
        </p:nvGrpSpPr>
        <p:grpSpPr>
          <a:xfrm rot="21600000">
            <a:off x="7665719" y="3617975"/>
            <a:ext cx="641604" cy="2427732"/>
            <a:chOff x="0" y="0"/>
            <a:chExt cx="641604" cy="2427732"/>
          </a:xfrm>
        </p:grpSpPr>
        <p:sp>
          <p:nvSpPr>
            <p:cNvPr id="776" name="path 776"/>
            <p:cNvSpPr/>
            <p:nvPr/>
          </p:nvSpPr>
          <p:spPr>
            <a:xfrm>
              <a:off x="0" y="0"/>
              <a:ext cx="641604" cy="2427732"/>
            </a:xfrm>
            <a:custGeom>
              <a:avLst/>
              <a:gdLst/>
              <a:ahLst/>
              <a:cxnLst/>
              <a:rect l="0" t="0" r="0" b="0"/>
              <a:pathLst>
                <a:path w="1010" h="3823">
                  <a:moveTo>
                    <a:pt x="849" y="1492"/>
                  </a:moveTo>
                  <a:lnTo>
                    <a:pt x="1010" y="1694"/>
                  </a:lnTo>
                  <a:lnTo>
                    <a:pt x="849" y="1893"/>
                  </a:lnTo>
                  <a:lnTo>
                    <a:pt x="849" y="1492"/>
                  </a:lnTo>
                </a:path>
                <a:path w="1010" h="3823">
                  <a:moveTo>
                    <a:pt x="0" y="0"/>
                  </a:moveTo>
                  <a:lnTo>
                    <a:pt x="849" y="0"/>
                  </a:lnTo>
                  <a:lnTo>
                    <a:pt x="849" y="3823"/>
                  </a:lnTo>
                  <a:lnTo>
                    <a:pt x="0" y="3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B5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778" name="textbox 778"/>
            <p:cNvSpPr/>
            <p:nvPr/>
          </p:nvSpPr>
          <p:spPr>
            <a:xfrm>
              <a:off x="-33250" y="-12700"/>
              <a:ext cx="687705" cy="245363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eaVert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algn="l" rtl="0" eaLnBrk="0">
                <a:lnSpc>
                  <a:spcPct val="103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marL="420370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200" b="1" kern="0" spc="2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黑体" panose="02010609060101010101" charset="-122"/>
                </a:rPr>
                <a:t>主动向潜客发起沟通</a:t>
              </a:r>
              <a:endParaRPr sz="1200" dirty="0">
                <a:latin typeface="微软雅黑" charset="0"/>
                <a:ea typeface="微软雅黑" charset="0"/>
                <a:cs typeface="黑体" panose="02010609060101010101" charset="-122"/>
              </a:endParaRPr>
            </a:p>
          </p:txBody>
        </p:sp>
      </p:grpSp>
      <p:sp>
        <p:nvSpPr>
          <p:cNvPr id="780" name="textbox 780"/>
          <p:cNvSpPr/>
          <p:nvPr/>
        </p:nvSpPr>
        <p:spPr>
          <a:xfrm>
            <a:off x="9133331" y="1208532"/>
            <a:ext cx="1388744" cy="467994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9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65100" algn="l" rtl="0" eaLnBrk="0">
              <a:lnSpc>
                <a:spcPct val="98000"/>
              </a:lnSpc>
              <a:spcBef>
                <a:spcPts val="0"/>
              </a:spcBef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提升线索利用率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782" name="textbox 782"/>
          <p:cNvSpPr/>
          <p:nvPr/>
        </p:nvSpPr>
        <p:spPr>
          <a:xfrm>
            <a:off x="7632826" y="2117217"/>
            <a:ext cx="1212214" cy="467994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sz="9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60020" algn="l" rtl="0" eaLnBrk="0">
              <a:lnSpc>
                <a:spcPct val="98000"/>
              </a:lnSpc>
              <a:spcBef>
                <a:spcPts val="0"/>
              </a:spcBef>
            </a:pPr>
            <a:r>
              <a:rPr sz="1200" b="1" kern="0" spc="-3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降低前端成本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784" name="textbox 784"/>
          <p:cNvSpPr/>
          <p:nvPr/>
        </p:nvSpPr>
        <p:spPr>
          <a:xfrm>
            <a:off x="7677911" y="1213103"/>
            <a:ext cx="1210310" cy="467994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9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51765" algn="l" rtl="0" eaLnBrk="0">
              <a:lnSpc>
                <a:spcPct val="99000"/>
              </a:lnSpc>
              <a:spcBef>
                <a:spcPts val="0"/>
              </a:spcBef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激活沉默客户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graphicFrame>
        <p:nvGraphicFramePr>
          <p:cNvPr id="786" name="table 786"/>
          <p:cNvGraphicFramePr>
            <a:graphicFrameLocks noGrp="1"/>
          </p:cNvGraphicFramePr>
          <p:nvPr/>
        </p:nvGraphicFramePr>
        <p:xfrm>
          <a:off x="8495665" y="3760470"/>
          <a:ext cx="1241425" cy="452754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241425"/>
              </a:tblGrid>
              <a:tr h="4464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8" name="table 788"/>
          <p:cNvGraphicFramePr>
            <a:graphicFrameLocks noGrp="1"/>
          </p:cNvGraphicFramePr>
          <p:nvPr/>
        </p:nvGraphicFramePr>
        <p:xfrm>
          <a:off x="8495665" y="4314825"/>
          <a:ext cx="1241425" cy="452754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241425"/>
              </a:tblGrid>
              <a:tr h="4464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0" name="table 790"/>
          <p:cNvGraphicFramePr>
            <a:graphicFrameLocks noGrp="1"/>
          </p:cNvGraphicFramePr>
          <p:nvPr/>
        </p:nvGraphicFramePr>
        <p:xfrm>
          <a:off x="8495665" y="4897120"/>
          <a:ext cx="1241425" cy="45275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241425"/>
              </a:tblGrid>
              <a:tr h="4464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2" name="table 792"/>
          <p:cNvGraphicFramePr>
            <a:graphicFrameLocks noGrp="1"/>
          </p:cNvGraphicFramePr>
          <p:nvPr/>
        </p:nvGraphicFramePr>
        <p:xfrm>
          <a:off x="8495665" y="5474970"/>
          <a:ext cx="1241425" cy="45275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241425"/>
              </a:tblGrid>
              <a:tr h="4464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94" name="textbox 794"/>
          <p:cNvSpPr/>
          <p:nvPr/>
        </p:nvSpPr>
        <p:spPr>
          <a:xfrm>
            <a:off x="4411979" y="4346448"/>
            <a:ext cx="1096010" cy="382904"/>
          </a:xfrm>
          <a:prstGeom prst="rect">
            <a:avLst/>
          </a:prstGeom>
          <a:solidFill>
            <a:srgbClr val="FFF2E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8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93345" algn="l" rtl="0" eaLnBrk="0">
              <a:lnSpc>
                <a:spcPts val="1240"/>
              </a:lnSpc>
            </a:pPr>
            <a:r>
              <a:rPr sz="1000" b="1" kern="0" spc="30" dirty="0">
                <a:solidFill>
                  <a:srgbClr val="FF9800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昵称、基本信息</a:t>
            </a:r>
            <a:endParaRPr sz="10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796" name="textbox 796"/>
          <p:cNvSpPr/>
          <p:nvPr/>
        </p:nvSpPr>
        <p:spPr>
          <a:xfrm>
            <a:off x="4411979" y="4809744"/>
            <a:ext cx="1096010" cy="356870"/>
          </a:xfrm>
          <a:prstGeom prst="rect">
            <a:avLst/>
          </a:prstGeom>
          <a:solidFill>
            <a:srgbClr val="FFF2E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sz="7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56210" algn="l" rtl="0" eaLnBrk="0">
              <a:lnSpc>
                <a:spcPts val="1240"/>
              </a:lnSpc>
              <a:spcBef>
                <a:spcPts val="0"/>
              </a:spcBef>
            </a:pPr>
            <a:r>
              <a:rPr sz="1000" b="1" kern="0" spc="30" dirty="0">
                <a:solidFill>
                  <a:srgbClr val="FF9800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过往聊天记录</a:t>
            </a:r>
            <a:endParaRPr sz="10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798" name="textbox 798"/>
          <p:cNvSpPr/>
          <p:nvPr/>
        </p:nvSpPr>
        <p:spPr>
          <a:xfrm>
            <a:off x="8619744" y="3854195"/>
            <a:ext cx="989330" cy="274954"/>
          </a:xfrm>
          <a:prstGeom prst="rect">
            <a:avLst/>
          </a:prstGeom>
          <a:solidFill>
            <a:srgbClr val="EAFAF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</a:pPr>
            <a:endParaRPr sz="3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94310" algn="l" rtl="0" eaLnBrk="0">
              <a:lnSpc>
                <a:spcPct val="99000"/>
              </a:lnSpc>
              <a:spcBef>
                <a:spcPts val="0"/>
              </a:spcBef>
            </a:pPr>
            <a:r>
              <a:rPr sz="1200" b="1" kern="0" spc="-20" dirty="0">
                <a:solidFill>
                  <a:srgbClr val="1CBB8A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客户回应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800" name="textbox 800"/>
          <p:cNvSpPr/>
          <p:nvPr/>
        </p:nvSpPr>
        <p:spPr>
          <a:xfrm>
            <a:off x="8619744" y="4408932"/>
            <a:ext cx="989330" cy="274954"/>
          </a:xfrm>
          <a:prstGeom prst="rect">
            <a:avLst/>
          </a:prstGeom>
          <a:solidFill>
            <a:srgbClr val="EAFAF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</a:pPr>
            <a:endParaRPr sz="3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18110" algn="l" rtl="0" eaLnBrk="0">
              <a:lnSpc>
                <a:spcPct val="99000"/>
              </a:lnSpc>
              <a:spcBef>
                <a:spcPts val="5"/>
              </a:spcBef>
            </a:pPr>
            <a:r>
              <a:rPr sz="1200" b="1" kern="0" spc="-20" dirty="0">
                <a:solidFill>
                  <a:srgbClr val="1CBB8A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客户不回应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802" name="textbox 802"/>
          <p:cNvSpPr/>
          <p:nvPr/>
        </p:nvSpPr>
        <p:spPr>
          <a:xfrm>
            <a:off x="8619744" y="4991100"/>
            <a:ext cx="989330" cy="274954"/>
          </a:xfrm>
          <a:prstGeom prst="rect">
            <a:avLst/>
          </a:prstGeom>
          <a:solidFill>
            <a:srgbClr val="EAFAF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</a:pPr>
            <a:endParaRPr sz="3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16840" algn="l" rtl="0" eaLnBrk="0">
              <a:lnSpc>
                <a:spcPct val="99000"/>
              </a:lnSpc>
              <a:spcBef>
                <a:spcPts val="5"/>
              </a:spcBef>
            </a:pPr>
            <a:r>
              <a:rPr sz="1200" b="1" kern="0" spc="-20" dirty="0">
                <a:solidFill>
                  <a:srgbClr val="1CBB8A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被客户删除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804" name="textbox 804"/>
          <p:cNvSpPr/>
          <p:nvPr/>
        </p:nvSpPr>
        <p:spPr>
          <a:xfrm>
            <a:off x="8619744" y="5568695"/>
            <a:ext cx="989330" cy="274954"/>
          </a:xfrm>
          <a:prstGeom prst="rect">
            <a:avLst/>
          </a:prstGeom>
          <a:solidFill>
            <a:srgbClr val="EAFAF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</a:pPr>
            <a:endParaRPr sz="3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16840" algn="l" rtl="0" eaLnBrk="0">
              <a:lnSpc>
                <a:spcPct val="99000"/>
              </a:lnSpc>
              <a:spcBef>
                <a:spcPts val="0"/>
              </a:spcBef>
            </a:pPr>
            <a:r>
              <a:rPr sz="1200" b="1" kern="0" spc="-20" dirty="0">
                <a:solidFill>
                  <a:srgbClr val="1CBB8A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被客户拉黑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806" name="textbox 806"/>
          <p:cNvSpPr/>
          <p:nvPr/>
        </p:nvSpPr>
        <p:spPr>
          <a:xfrm>
            <a:off x="4550068" y="3840257"/>
            <a:ext cx="822325" cy="3441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46050" indent="-133350" algn="l" rtl="0" eaLnBrk="0">
              <a:lnSpc>
                <a:spcPct val="104000"/>
              </a:lnSpc>
            </a:pPr>
            <a:r>
              <a:rPr sz="1000" b="1" kern="0" spc="3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客户画像分析</a:t>
            </a: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000" b="1" kern="0" spc="3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客户阶段</a:t>
            </a: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808" name="picture 8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5741670" y="4346575"/>
            <a:ext cx="107759" cy="687704"/>
          </a:xfrm>
          <a:prstGeom prst="rect">
            <a:avLst/>
          </a:prstGeom>
        </p:spPr>
      </p:pic>
      <p:pic>
        <p:nvPicPr>
          <p:cNvPr id="810" name="picture 8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9699625" y="5090896"/>
            <a:ext cx="499744" cy="76733"/>
          </a:xfrm>
          <a:prstGeom prst="rect">
            <a:avLst/>
          </a:prstGeom>
        </p:spPr>
      </p:pic>
      <p:pic>
        <p:nvPicPr>
          <p:cNvPr id="812" name="picture 8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9699625" y="3971391"/>
            <a:ext cx="499744" cy="76733"/>
          </a:xfrm>
          <a:prstGeom prst="rect">
            <a:avLst/>
          </a:prstGeom>
        </p:spPr>
      </p:pic>
      <p:pic>
        <p:nvPicPr>
          <p:cNvPr id="814" name="picture 8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9699625" y="4505426"/>
            <a:ext cx="499744" cy="76733"/>
          </a:xfrm>
          <a:prstGeom prst="rect">
            <a:avLst/>
          </a:prstGeom>
        </p:spPr>
      </p:pic>
      <p:pic>
        <p:nvPicPr>
          <p:cNvPr id="816" name="picture 8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9699625" y="5673826"/>
            <a:ext cx="499744" cy="76733"/>
          </a:xfrm>
          <a:prstGeom prst="rect">
            <a:avLst/>
          </a:prstGeom>
        </p:spPr>
      </p:pic>
      <p:pic>
        <p:nvPicPr>
          <p:cNvPr id="818" name="picture 8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3569970" y="2117090"/>
            <a:ext cx="3463289" cy="7619"/>
          </a:xfrm>
          <a:prstGeom prst="rect">
            <a:avLst/>
          </a:prstGeom>
        </p:spPr>
      </p:pic>
      <p:sp>
        <p:nvSpPr>
          <p:cNvPr id="604" name="textbox 604"/>
          <p:cNvSpPr/>
          <p:nvPr/>
        </p:nvSpPr>
        <p:spPr>
          <a:xfrm>
            <a:off x="548640" y="241935"/>
            <a:ext cx="3385820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sz="2800" b="1" kern="0" spc="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sz="28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潜客</a:t>
            </a:r>
            <a:r>
              <a:rPr lang="zh-CN" sz="28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激活</a:t>
            </a:r>
            <a:endParaRPr lang="zh-CN" sz="2800" b="1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picture 8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49622" y="1215533"/>
            <a:ext cx="2625411" cy="5096521"/>
          </a:xfrm>
          <a:prstGeom prst="rect">
            <a:avLst/>
          </a:prstGeom>
        </p:spPr>
      </p:pic>
      <p:sp>
        <p:nvSpPr>
          <p:cNvPr id="822" name="rect 822"/>
          <p:cNvSpPr/>
          <p:nvPr/>
        </p:nvSpPr>
        <p:spPr>
          <a:xfrm>
            <a:off x="6272783" y="3621023"/>
            <a:ext cx="4550664" cy="2424683"/>
          </a:xfrm>
          <a:prstGeom prst="rect">
            <a:avLst/>
          </a:prstGeom>
          <a:solidFill>
            <a:srgbClr val="EEF3FD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80" name="group 80"/>
          <p:cNvGrpSpPr/>
          <p:nvPr/>
        </p:nvGrpSpPr>
        <p:grpSpPr>
          <a:xfrm rot="21600000">
            <a:off x="3442715" y="1184147"/>
            <a:ext cx="3899915" cy="1810511"/>
            <a:chOff x="0" y="0"/>
            <a:chExt cx="3899915" cy="1810511"/>
          </a:xfrm>
        </p:grpSpPr>
        <p:pic>
          <p:nvPicPr>
            <p:cNvPr id="824" name="picture 8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3899915" cy="1810511"/>
            </a:xfrm>
            <a:prstGeom prst="rect">
              <a:avLst/>
            </a:prstGeom>
          </p:spPr>
        </p:pic>
        <p:sp>
          <p:nvSpPr>
            <p:cNvPr id="826" name="textbox 826"/>
            <p:cNvSpPr/>
            <p:nvPr/>
          </p:nvSpPr>
          <p:spPr>
            <a:xfrm>
              <a:off x="298074" y="246203"/>
              <a:ext cx="3223895" cy="136334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7000"/>
                </a:lnSpc>
              </a:pPr>
              <a:endParaRPr sz="1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5240" algn="l" rtl="0" eaLnBrk="0">
                <a:lnSpc>
                  <a:spcPct val="87000"/>
                </a:lnSpc>
              </a:pPr>
              <a:r>
                <a:rPr sz="1400" kern="0" spc="-1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构建客户画像</a:t>
              </a:r>
              <a:endParaRPr sz="14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2700" indent="4445" algn="l" rtl="0" eaLnBrk="0">
                <a:lnSpc>
                  <a:spcPct val="98000"/>
                </a:lnSpc>
                <a:spcBef>
                  <a:spcPts val="205"/>
                </a:spcBef>
              </a:pP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多维度收集信息</a:t>
              </a:r>
              <a:r>
                <a:rPr sz="1000" kern="0" spc="-10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，构建客户画像</a:t>
              </a:r>
              <a:r>
                <a:rPr sz="1000" kern="0" spc="-9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，为持续转化提供标签</a:t>
              </a:r>
              <a:r>
                <a:rPr sz="1000" kern="0" spc="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依据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67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4605" algn="l" rtl="0" eaLnBrk="0">
                <a:lnSpc>
                  <a:spcPct val="86000"/>
                </a:lnSpc>
                <a:spcBef>
                  <a:spcPts val="425"/>
                </a:spcBef>
              </a:pPr>
              <a:r>
                <a:rPr sz="1400" kern="0" spc="-1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持续迭代画像</a:t>
              </a:r>
              <a:endParaRPr sz="14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5875" indent="-3175" algn="l" rtl="0" eaLnBrk="0">
                <a:lnSpc>
                  <a:spcPct val="102000"/>
                </a:lnSpc>
                <a:spcBef>
                  <a:spcPts val="190"/>
                </a:spcBef>
              </a:pPr>
              <a:r>
                <a:rPr sz="1000" kern="0" spc="4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根据不断累计的信息不断迭代客户画像</a:t>
              </a:r>
              <a:r>
                <a:rPr sz="1000" kern="0" spc="-10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4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，使得标签体系</a:t>
              </a:r>
              <a:r>
                <a:rPr sz="1000" kern="0" spc="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4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始终保持最新版本</a:t>
              </a:r>
              <a:r>
                <a:rPr sz="1000" kern="0" spc="-10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4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，对客户需求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把握始终准确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pic>
          <p:nvPicPr>
            <p:cNvPr id="828" name="picture 8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27254" y="932942"/>
              <a:ext cx="3463289" cy="7619"/>
            </a:xfrm>
            <a:prstGeom prst="rect">
              <a:avLst/>
            </a:prstGeom>
          </p:spPr>
        </p:pic>
      </p:grpSp>
      <p:sp>
        <p:nvSpPr>
          <p:cNvPr id="830" name="rect 830"/>
          <p:cNvSpPr/>
          <p:nvPr/>
        </p:nvSpPr>
        <p:spPr>
          <a:xfrm>
            <a:off x="3435095" y="3613403"/>
            <a:ext cx="2747771" cy="2423160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graphicFrame>
        <p:nvGraphicFramePr>
          <p:cNvPr id="832" name="table 832"/>
          <p:cNvGraphicFramePr>
            <a:graphicFrameLocks noGrp="1"/>
          </p:cNvGraphicFramePr>
          <p:nvPr/>
        </p:nvGraphicFramePr>
        <p:xfrm>
          <a:off x="4726304" y="3858259"/>
          <a:ext cx="1309370" cy="20701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309370"/>
              </a:tblGrid>
              <a:tr h="20637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82" name="group 82"/>
          <p:cNvGrpSpPr/>
          <p:nvPr/>
        </p:nvGrpSpPr>
        <p:grpSpPr>
          <a:xfrm rot="21600000">
            <a:off x="3435095" y="3243071"/>
            <a:ext cx="8270748" cy="295656"/>
            <a:chOff x="0" y="0"/>
            <a:chExt cx="8270748" cy="295656"/>
          </a:xfrm>
        </p:grpSpPr>
        <p:sp>
          <p:nvSpPr>
            <p:cNvPr id="834" name="path 834"/>
            <p:cNvSpPr/>
            <p:nvPr/>
          </p:nvSpPr>
          <p:spPr>
            <a:xfrm>
              <a:off x="0" y="0"/>
              <a:ext cx="2898648" cy="295656"/>
            </a:xfrm>
            <a:custGeom>
              <a:avLst/>
              <a:gdLst/>
              <a:ahLst/>
              <a:cxnLst/>
              <a:rect l="0" t="0" r="0" b="0"/>
              <a:pathLst>
                <a:path w="4564" h="465">
                  <a:moveTo>
                    <a:pt x="0" y="0"/>
                  </a:moveTo>
                  <a:lnTo>
                    <a:pt x="4332" y="0"/>
                  </a:lnTo>
                  <a:lnTo>
                    <a:pt x="4564" y="232"/>
                  </a:lnTo>
                  <a:lnTo>
                    <a:pt x="4332" y="465"/>
                  </a:lnTo>
                  <a:lnTo>
                    <a:pt x="0" y="465"/>
                  </a:lnTo>
                  <a:lnTo>
                    <a:pt x="0" y="0"/>
                  </a:lnTo>
                </a:path>
              </a:pathLst>
            </a:custGeom>
            <a:solidFill>
              <a:srgbClr val="32CCB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836" name="path 836"/>
            <p:cNvSpPr/>
            <p:nvPr/>
          </p:nvSpPr>
          <p:spPr>
            <a:xfrm>
              <a:off x="2819400" y="0"/>
              <a:ext cx="5451348" cy="295656"/>
            </a:xfrm>
            <a:custGeom>
              <a:avLst/>
              <a:gdLst/>
              <a:ahLst/>
              <a:cxnLst/>
              <a:rect l="0" t="0" r="0" b="0"/>
              <a:pathLst>
                <a:path w="8584" h="465">
                  <a:moveTo>
                    <a:pt x="0" y="0"/>
                  </a:moveTo>
                  <a:lnTo>
                    <a:pt x="8352" y="0"/>
                  </a:lnTo>
                  <a:lnTo>
                    <a:pt x="8584" y="232"/>
                  </a:lnTo>
                  <a:lnTo>
                    <a:pt x="8352" y="465"/>
                  </a:lnTo>
                  <a:lnTo>
                    <a:pt x="0" y="465"/>
                  </a:lnTo>
                  <a:lnTo>
                    <a:pt x="232" y="232"/>
                  </a:lnTo>
                  <a:lnTo>
                    <a:pt x="0" y="0"/>
                  </a:lnTo>
                </a:path>
              </a:pathLst>
            </a:custGeom>
            <a:solidFill>
              <a:srgbClr val="0071E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838" name="path 838"/>
          <p:cNvSpPr/>
          <p:nvPr/>
        </p:nvSpPr>
        <p:spPr>
          <a:xfrm>
            <a:off x="4832603" y="4226052"/>
            <a:ext cx="1095755" cy="1600199"/>
          </a:xfrm>
          <a:custGeom>
            <a:avLst/>
            <a:gdLst/>
            <a:ahLst/>
            <a:cxnLst/>
            <a:rect l="0" t="0" r="0" b="0"/>
            <a:pathLst>
              <a:path w="1725" h="2519">
                <a:moveTo>
                  <a:pt x="0" y="0"/>
                </a:moveTo>
                <a:lnTo>
                  <a:pt x="1725" y="0"/>
                </a:lnTo>
                <a:lnTo>
                  <a:pt x="1725" y="544"/>
                </a:lnTo>
                <a:lnTo>
                  <a:pt x="0" y="544"/>
                </a:lnTo>
                <a:lnTo>
                  <a:pt x="0" y="0"/>
                </a:lnTo>
                <a:close/>
              </a:path>
              <a:path w="1725" h="2519">
                <a:moveTo>
                  <a:pt x="0" y="655"/>
                </a:moveTo>
                <a:lnTo>
                  <a:pt x="1725" y="655"/>
                </a:lnTo>
                <a:lnTo>
                  <a:pt x="1725" y="1199"/>
                </a:lnTo>
                <a:lnTo>
                  <a:pt x="0" y="1199"/>
                </a:lnTo>
                <a:lnTo>
                  <a:pt x="0" y="655"/>
                </a:lnTo>
                <a:close/>
              </a:path>
              <a:path w="1725" h="2519">
                <a:moveTo>
                  <a:pt x="0" y="1310"/>
                </a:moveTo>
                <a:lnTo>
                  <a:pt x="1725" y="1310"/>
                </a:lnTo>
                <a:lnTo>
                  <a:pt x="1725" y="1855"/>
                </a:lnTo>
                <a:lnTo>
                  <a:pt x="0" y="1855"/>
                </a:lnTo>
                <a:lnTo>
                  <a:pt x="0" y="1310"/>
                </a:lnTo>
                <a:close/>
              </a:path>
              <a:path w="1725" h="2519">
                <a:moveTo>
                  <a:pt x="0" y="1975"/>
                </a:moveTo>
                <a:lnTo>
                  <a:pt x="1725" y="1975"/>
                </a:lnTo>
                <a:lnTo>
                  <a:pt x="1725" y="2519"/>
                </a:lnTo>
                <a:lnTo>
                  <a:pt x="0" y="2519"/>
                </a:lnTo>
                <a:lnTo>
                  <a:pt x="0" y="1975"/>
                </a:lnTo>
                <a:close/>
              </a:path>
            </a:pathLst>
          </a:custGeom>
          <a:solidFill>
            <a:srgbClr val="EAFAF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840" name="path 840"/>
          <p:cNvSpPr/>
          <p:nvPr/>
        </p:nvSpPr>
        <p:spPr>
          <a:xfrm>
            <a:off x="6394703" y="3741420"/>
            <a:ext cx="4306823" cy="374903"/>
          </a:xfrm>
          <a:custGeom>
            <a:avLst/>
            <a:gdLst/>
            <a:ahLst/>
            <a:cxnLst/>
            <a:rect l="0" t="0" r="0" b="0"/>
            <a:pathLst>
              <a:path w="6782" h="590">
                <a:moveTo>
                  <a:pt x="0" y="0"/>
                </a:moveTo>
                <a:lnTo>
                  <a:pt x="2076" y="0"/>
                </a:lnTo>
                <a:lnTo>
                  <a:pt x="2076" y="590"/>
                </a:lnTo>
                <a:lnTo>
                  <a:pt x="0" y="590"/>
                </a:lnTo>
                <a:lnTo>
                  <a:pt x="0" y="0"/>
                </a:lnTo>
                <a:close/>
              </a:path>
              <a:path w="6782" h="590">
                <a:moveTo>
                  <a:pt x="2344" y="0"/>
                </a:moveTo>
                <a:lnTo>
                  <a:pt x="4420" y="0"/>
                </a:lnTo>
                <a:lnTo>
                  <a:pt x="4420" y="590"/>
                </a:lnTo>
                <a:lnTo>
                  <a:pt x="2344" y="590"/>
                </a:lnTo>
                <a:lnTo>
                  <a:pt x="2344" y="0"/>
                </a:lnTo>
                <a:close/>
              </a:path>
              <a:path w="6782" h="590">
                <a:moveTo>
                  <a:pt x="4706" y="0"/>
                </a:moveTo>
                <a:lnTo>
                  <a:pt x="6782" y="0"/>
                </a:lnTo>
                <a:lnTo>
                  <a:pt x="6782" y="590"/>
                </a:lnTo>
                <a:lnTo>
                  <a:pt x="4706" y="590"/>
                </a:lnTo>
                <a:lnTo>
                  <a:pt x="4706" y="0"/>
                </a:lnTo>
                <a:close/>
              </a:path>
              <a:path w="6782" h="590">
                <a:moveTo>
                  <a:pt x="1874" y="206"/>
                </a:moveTo>
                <a:lnTo>
                  <a:pt x="2179" y="206"/>
                </a:lnTo>
                <a:lnTo>
                  <a:pt x="2179" y="129"/>
                </a:lnTo>
                <a:lnTo>
                  <a:pt x="2330" y="280"/>
                </a:lnTo>
                <a:lnTo>
                  <a:pt x="2179" y="432"/>
                </a:lnTo>
                <a:lnTo>
                  <a:pt x="2179" y="355"/>
                </a:lnTo>
                <a:lnTo>
                  <a:pt x="1874" y="355"/>
                </a:lnTo>
                <a:lnTo>
                  <a:pt x="1874" y="206"/>
                </a:lnTo>
              </a:path>
              <a:path w="6782" h="590">
                <a:moveTo>
                  <a:pt x="4231" y="206"/>
                </a:moveTo>
                <a:lnTo>
                  <a:pt x="4536" y="206"/>
                </a:lnTo>
                <a:lnTo>
                  <a:pt x="4536" y="129"/>
                </a:lnTo>
                <a:lnTo>
                  <a:pt x="4687" y="280"/>
                </a:lnTo>
                <a:lnTo>
                  <a:pt x="4536" y="432"/>
                </a:lnTo>
                <a:lnTo>
                  <a:pt x="4536" y="355"/>
                </a:lnTo>
                <a:lnTo>
                  <a:pt x="4231" y="355"/>
                </a:lnTo>
                <a:lnTo>
                  <a:pt x="4231" y="206"/>
                </a:lnTo>
              </a:path>
            </a:pathLst>
          </a:cu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842" name="rect 842"/>
          <p:cNvSpPr/>
          <p:nvPr/>
        </p:nvSpPr>
        <p:spPr>
          <a:xfrm>
            <a:off x="6423659" y="5498591"/>
            <a:ext cx="4277868" cy="374903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graphicFrame>
        <p:nvGraphicFramePr>
          <p:cNvPr id="844" name="table 844"/>
          <p:cNvGraphicFramePr>
            <a:graphicFrameLocks noGrp="1"/>
          </p:cNvGraphicFramePr>
          <p:nvPr/>
        </p:nvGraphicFramePr>
        <p:xfrm>
          <a:off x="9409430" y="4748529"/>
          <a:ext cx="1295400" cy="57785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295400"/>
              </a:tblGrid>
              <a:tr h="5715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6" name="table 846"/>
          <p:cNvGraphicFramePr>
            <a:graphicFrameLocks noGrp="1"/>
          </p:cNvGraphicFramePr>
          <p:nvPr/>
        </p:nvGraphicFramePr>
        <p:xfrm>
          <a:off x="6586854" y="4501514"/>
          <a:ext cx="990600" cy="80391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990600"/>
              </a:tblGrid>
              <a:tr h="7975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marL="99060" algn="l" rtl="0" eaLnBrk="0">
                        <a:lnSpc>
                          <a:spcPts val="1240"/>
                        </a:lnSpc>
                        <a:spcBef>
                          <a:spcPts val="5"/>
                        </a:spcBef>
                      </a:pPr>
                      <a:r>
                        <a:rPr sz="1000" b="1" kern="0" spc="30" dirty="0">
                          <a:solidFill>
                            <a:srgbClr val="0071EF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黑体" panose="02010609060101010101" charset="-122"/>
                        </a:rPr>
                        <a:t>分析聊天内容</a:t>
                      </a:r>
                      <a:endParaRPr sz="1000" dirty="0">
                        <a:latin typeface="微软雅黑" charset="0"/>
                        <a:ea typeface="微软雅黑" charset="0"/>
                        <a:cs typeface="黑体" panose="02010609060101010101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84" name="group 84"/>
          <p:cNvGrpSpPr/>
          <p:nvPr/>
        </p:nvGrpSpPr>
        <p:grpSpPr>
          <a:xfrm rot="21600000">
            <a:off x="7883652" y="4259579"/>
            <a:ext cx="1321307" cy="1066800"/>
            <a:chOff x="0" y="0"/>
            <a:chExt cx="1321307" cy="1066800"/>
          </a:xfrm>
        </p:grpSpPr>
        <p:sp>
          <p:nvSpPr>
            <p:cNvPr id="848" name="rect 848"/>
            <p:cNvSpPr/>
            <p:nvPr/>
          </p:nvSpPr>
          <p:spPr>
            <a:xfrm>
              <a:off x="0" y="0"/>
              <a:ext cx="1318259" cy="106375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850" name="rect 850"/>
            <p:cNvSpPr/>
            <p:nvPr/>
          </p:nvSpPr>
          <p:spPr>
            <a:xfrm>
              <a:off x="105155" y="149352"/>
              <a:ext cx="1115568" cy="367284"/>
            </a:xfrm>
            <a:prstGeom prst="rect">
              <a:avLst/>
            </a:prstGeom>
            <a:solidFill>
              <a:srgbClr val="EEF3FD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852" name="rect 852"/>
            <p:cNvSpPr/>
            <p:nvPr/>
          </p:nvSpPr>
          <p:spPr>
            <a:xfrm>
              <a:off x="105155" y="601979"/>
              <a:ext cx="1115568" cy="367284"/>
            </a:xfrm>
            <a:prstGeom prst="rect">
              <a:avLst/>
            </a:prstGeom>
            <a:solidFill>
              <a:srgbClr val="EEF3FD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854" name="textbox 854"/>
            <p:cNvSpPr/>
            <p:nvPr/>
          </p:nvSpPr>
          <p:spPr>
            <a:xfrm>
              <a:off x="311564" y="258222"/>
              <a:ext cx="690244" cy="63563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sz="1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marL="12700" algn="l" rtl="0" eaLnBrk="0">
                <a:lnSpc>
                  <a:spcPts val="1240"/>
                </a:lnSpc>
              </a:pPr>
              <a:r>
                <a:rPr sz="1000" b="1" kern="0" spc="3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黑体" panose="02010609060101010101" charset="-122"/>
                </a:rPr>
                <a:t>朋友圈动态</a:t>
              </a:r>
              <a:endParaRPr sz="1000" dirty="0">
                <a:latin typeface="微软雅黑" charset="0"/>
                <a:ea typeface="微软雅黑" charset="0"/>
                <a:cs typeface="黑体" panose="02010609060101010101" charset="-122"/>
              </a:endParaRPr>
            </a:p>
            <a:p>
              <a:pPr algn="l" rtl="0" eaLnBrk="0">
                <a:lnSpc>
                  <a:spcPct val="168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algn="l" rtl="0" eaLnBrk="0">
                <a:lnSpc>
                  <a:spcPct val="125000"/>
                </a:lnSpc>
              </a:pPr>
              <a:endParaRPr sz="2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marL="80645" algn="l" rtl="0" eaLnBrk="0">
                <a:lnSpc>
                  <a:spcPts val="1240"/>
                </a:lnSpc>
                <a:spcBef>
                  <a:spcPts val="0"/>
                </a:spcBef>
              </a:pPr>
              <a:r>
                <a:rPr sz="1000" b="1" kern="0" spc="3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黑体" panose="02010609060101010101" charset="-122"/>
                </a:rPr>
                <a:t>全城动态</a:t>
              </a:r>
              <a:endParaRPr sz="1000" dirty="0">
                <a:latin typeface="微软雅黑" charset="0"/>
                <a:ea typeface="微软雅黑" charset="0"/>
                <a:cs typeface="黑体" panose="02010609060101010101" charset="-122"/>
              </a:endParaRPr>
            </a:p>
          </p:txBody>
        </p:sp>
        <p:pic>
          <p:nvPicPr>
            <p:cNvPr id="856" name="picture 8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37972" y="1059179"/>
              <a:ext cx="1257300" cy="7620"/>
            </a:xfrm>
            <a:prstGeom prst="rect">
              <a:avLst/>
            </a:prstGeom>
          </p:spPr>
        </p:pic>
        <p:pic>
          <p:nvPicPr>
            <p:cNvPr id="858" name="picture 8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1313688" y="18414"/>
              <a:ext cx="7619" cy="1043940"/>
            </a:xfrm>
            <a:prstGeom prst="rect">
              <a:avLst/>
            </a:prstGeom>
          </p:spPr>
        </p:pic>
      </p:grpSp>
      <p:sp>
        <p:nvSpPr>
          <p:cNvPr id="860" name="textbox 860"/>
          <p:cNvSpPr/>
          <p:nvPr/>
        </p:nvSpPr>
        <p:spPr>
          <a:xfrm>
            <a:off x="7032904" y="5316855"/>
            <a:ext cx="3075304" cy="5568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algn="r" rtl="0" eaLnBrk="0">
              <a:lnSpc>
                <a:spcPts val="1695"/>
              </a:lnSpc>
            </a:pPr>
            <a:r>
              <a:rPr sz="1300" kern="0" spc="1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                            </a:t>
            </a:r>
            <a:r>
              <a:rPr sz="1300" kern="0" spc="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                            </a:t>
            </a:r>
            <a:r>
              <a:rPr sz="1300" kern="0" spc="-7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$</a:t>
            </a: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客户阶段、职业、当前需求、潜在需求</a:t>
            </a:r>
            <a:endParaRPr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62" name="textbox 862"/>
          <p:cNvSpPr/>
          <p:nvPr/>
        </p:nvSpPr>
        <p:spPr>
          <a:xfrm>
            <a:off x="10931652" y="3617975"/>
            <a:ext cx="600709" cy="2428239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</a:pP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47320" algn="l" rtl="0" eaLnBrk="0">
              <a:lnSpc>
                <a:spcPct val="88000"/>
              </a:lnSpc>
            </a:pPr>
            <a:r>
              <a:rPr sz="1200" b="1" kern="0" spc="23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CDP</a:t>
            </a:r>
            <a:endParaRPr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63195" algn="l" rtl="0" eaLnBrk="0">
              <a:lnSpc>
                <a:spcPts val="1595"/>
              </a:lnSpc>
            </a:pPr>
            <a:r>
              <a:rPr sz="1200" b="1" kern="0" spc="-6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系统</a:t>
            </a:r>
            <a:endParaRPr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graphicFrame>
        <p:nvGraphicFramePr>
          <p:cNvPr id="864" name="table 864"/>
          <p:cNvGraphicFramePr>
            <a:graphicFrameLocks noGrp="1"/>
          </p:cNvGraphicFramePr>
          <p:nvPr/>
        </p:nvGraphicFramePr>
        <p:xfrm>
          <a:off x="3560444" y="4167504"/>
          <a:ext cx="1001395" cy="120078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001395"/>
              </a:tblGrid>
              <a:tr h="119443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marL="238125" algn="l" rtl="0" eaLnBrk="0">
                        <a:lnSpc>
                          <a:spcPts val="1240"/>
                        </a:lnSpc>
                        <a:spcBef>
                          <a:spcPts val="0"/>
                        </a:spcBef>
                      </a:pPr>
                      <a:r>
                        <a:rPr sz="1000" b="1" kern="0" spc="3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黑体" panose="02010609060101010101" charset="-122"/>
                        </a:rPr>
                        <a:t>客户画像</a:t>
                      </a:r>
                      <a:endParaRPr sz="1000" dirty="0">
                        <a:latin typeface="微软雅黑" charset="0"/>
                        <a:ea typeface="微软雅黑" charset="0"/>
                        <a:cs typeface="黑体" panose="02010609060101010101" charset="-122"/>
                      </a:endParaRPr>
                    </a:p>
                    <a:p>
                      <a:pPr marL="100965" algn="l" rtl="0" eaLnBrk="0">
                        <a:lnSpc>
                          <a:spcPts val="1240"/>
                        </a:lnSpc>
                        <a:spcBef>
                          <a:spcPts val="20"/>
                        </a:spcBef>
                      </a:pPr>
                      <a:r>
                        <a:rPr sz="1000" b="1" kern="0" spc="4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黑体" panose="02010609060101010101" charset="-122"/>
                        </a:rPr>
                        <a:t>标签维度设定</a:t>
                      </a:r>
                      <a:endParaRPr sz="1000" dirty="0">
                        <a:latin typeface="微软雅黑" charset="0"/>
                        <a:ea typeface="微软雅黑" charset="0"/>
                        <a:cs typeface="黑体" panose="02010609060101010101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66" name="rect 866"/>
          <p:cNvSpPr/>
          <p:nvPr/>
        </p:nvSpPr>
        <p:spPr>
          <a:xfrm>
            <a:off x="4721352" y="3741420"/>
            <a:ext cx="1318259" cy="374903"/>
          </a:xfrm>
          <a:prstGeom prst="rect">
            <a:avLst/>
          </a:prstGeom>
          <a:solidFill>
            <a:srgbClr val="32CCB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868" name="textbox 868"/>
          <p:cNvSpPr/>
          <p:nvPr/>
        </p:nvSpPr>
        <p:spPr>
          <a:xfrm>
            <a:off x="5088838" y="3856990"/>
            <a:ext cx="630555" cy="18872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客户进入</a:t>
            </a:r>
            <a:endParaRPr sz="12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02000"/>
              </a:lnSpc>
            </a:pPr>
            <a:endParaRPr sz="300" dirty="0">
              <a:latin typeface="微软雅黑" charset="0"/>
              <a:ea typeface="微软雅黑" charset="0"/>
              <a:cs typeface="微软雅黑" charset="0"/>
            </a:endParaRPr>
          </a:p>
          <a:p>
            <a:pPr marL="27940" algn="l" rtl="0" eaLnBrk="0">
              <a:lnSpc>
                <a:spcPct val="268000"/>
              </a:lnSpc>
              <a:spcBef>
                <a:spcPts val="0"/>
              </a:spcBef>
            </a:pPr>
            <a:r>
              <a:rPr sz="1000" b="1" kern="0" spc="30" dirty="0">
                <a:solidFill>
                  <a:srgbClr val="32CCB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基本信息</a:t>
            </a:r>
            <a:r>
              <a:rPr sz="1000" kern="0" spc="10" dirty="0">
                <a:solidFill>
                  <a:srgbClr val="32CCB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 </a:t>
            </a:r>
            <a:r>
              <a:rPr sz="1000" b="1" kern="0" spc="30" dirty="0">
                <a:solidFill>
                  <a:srgbClr val="32CCB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基本信息</a:t>
            </a:r>
            <a:r>
              <a:rPr sz="1000" kern="0" spc="10" dirty="0">
                <a:solidFill>
                  <a:srgbClr val="32CCB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 </a:t>
            </a:r>
            <a:r>
              <a:rPr sz="1000" b="1" kern="0" spc="30" dirty="0">
                <a:solidFill>
                  <a:srgbClr val="32CCB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基本信息</a:t>
            </a:r>
            <a:r>
              <a:rPr sz="1000" kern="0" spc="10" dirty="0">
                <a:solidFill>
                  <a:srgbClr val="32CCB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 </a:t>
            </a:r>
            <a:r>
              <a:rPr sz="1000" b="1" kern="0" spc="30" dirty="0">
                <a:solidFill>
                  <a:srgbClr val="32CCB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基本信息</a:t>
            </a: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70" name="textbox 870"/>
          <p:cNvSpPr/>
          <p:nvPr/>
        </p:nvSpPr>
        <p:spPr>
          <a:xfrm>
            <a:off x="3392020" y="843375"/>
            <a:ext cx="4911725" cy="2368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r" rtl="0" eaLnBrk="0">
              <a:lnSpc>
                <a:spcPct val="99000"/>
              </a:lnSpc>
            </a:pPr>
            <a:r>
              <a:rPr sz="1400" b="1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【能力】</a:t>
            </a:r>
            <a:r>
              <a:rPr sz="1400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sz="1400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                             </a:t>
            </a:r>
            <a:r>
              <a:rPr sz="1400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                                         </a:t>
            </a:r>
            <a:r>
              <a:rPr sz="1400" b="1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【价值】</a:t>
            </a:r>
            <a:endParaRPr sz="1400" b="1" kern="0" spc="-7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74" name="textbox 874"/>
          <p:cNvSpPr/>
          <p:nvPr/>
        </p:nvSpPr>
        <p:spPr>
          <a:xfrm>
            <a:off x="9134856" y="1210055"/>
            <a:ext cx="1640204" cy="467994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9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212090" algn="l" rtl="0" eaLnBrk="0">
              <a:lnSpc>
                <a:spcPct val="99000"/>
              </a:lnSpc>
              <a:spcBef>
                <a:spcPts val="5"/>
              </a:spcBef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准确把握客户需求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876" name="textbox 876"/>
          <p:cNvSpPr/>
          <p:nvPr/>
        </p:nvSpPr>
        <p:spPr>
          <a:xfrm>
            <a:off x="7679435" y="1214628"/>
            <a:ext cx="1210310" cy="467994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9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53035" algn="l" rtl="0" eaLnBrk="0">
              <a:lnSpc>
                <a:spcPct val="99000"/>
              </a:lnSpc>
              <a:spcBef>
                <a:spcPts val="5"/>
              </a:spcBef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充分了解客户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878" name="textbox 878"/>
          <p:cNvSpPr/>
          <p:nvPr/>
        </p:nvSpPr>
        <p:spPr>
          <a:xfrm>
            <a:off x="9503664" y="4861559"/>
            <a:ext cx="1115694" cy="367665"/>
          </a:xfrm>
          <a:prstGeom prst="rect">
            <a:avLst/>
          </a:prstGeom>
          <a:solidFill>
            <a:srgbClr val="EEF3FD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sz="7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284480" algn="l" rtl="0" eaLnBrk="0">
              <a:lnSpc>
                <a:spcPts val="1240"/>
              </a:lnSpc>
              <a:spcBef>
                <a:spcPts val="5"/>
              </a:spcBef>
            </a:pPr>
            <a:r>
              <a:rPr sz="1000" b="1" kern="0" spc="3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定期更新</a:t>
            </a:r>
            <a:endParaRPr sz="10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880" name="textbox 880"/>
          <p:cNvSpPr/>
          <p:nvPr/>
        </p:nvSpPr>
        <p:spPr>
          <a:xfrm>
            <a:off x="3809898" y="3300729"/>
            <a:ext cx="2000885" cy="205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设定需要关注的客户画像维度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882" name="textbox 882"/>
          <p:cNvSpPr/>
          <p:nvPr/>
        </p:nvSpPr>
        <p:spPr>
          <a:xfrm>
            <a:off x="8012810" y="3300729"/>
            <a:ext cx="1699895" cy="205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构建并持续迭代客户画像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884" name="textbox 884"/>
          <p:cNvSpPr/>
          <p:nvPr/>
        </p:nvSpPr>
        <p:spPr>
          <a:xfrm>
            <a:off x="9579661" y="3856990"/>
            <a:ext cx="933450" cy="2070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持续迭代构建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pic>
        <p:nvPicPr>
          <p:cNvPr id="886" name="picture 8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888638" y="4383119"/>
            <a:ext cx="377647" cy="368617"/>
          </a:xfrm>
          <a:prstGeom prst="rect">
            <a:avLst/>
          </a:prstGeom>
        </p:spPr>
      </p:pic>
      <p:pic>
        <p:nvPicPr>
          <p:cNvPr id="888" name="picture 8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934200" y="4639056"/>
            <a:ext cx="329183" cy="355091"/>
          </a:xfrm>
          <a:prstGeom prst="rect">
            <a:avLst/>
          </a:prstGeom>
        </p:spPr>
      </p:pic>
      <p:sp>
        <p:nvSpPr>
          <p:cNvPr id="890" name="textbox 890"/>
          <p:cNvSpPr/>
          <p:nvPr/>
        </p:nvSpPr>
        <p:spPr>
          <a:xfrm>
            <a:off x="6757923" y="3856990"/>
            <a:ext cx="633730" cy="2070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对话构建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892" name="textbox 892"/>
          <p:cNvSpPr/>
          <p:nvPr/>
        </p:nvSpPr>
        <p:spPr>
          <a:xfrm>
            <a:off x="8254924" y="3856990"/>
            <a:ext cx="626109" cy="206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1200" b="1" kern="0" spc="-3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动态构建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894" name="path 894"/>
          <p:cNvSpPr/>
          <p:nvPr/>
        </p:nvSpPr>
        <p:spPr>
          <a:xfrm>
            <a:off x="6031991" y="3823715"/>
            <a:ext cx="362711" cy="192024"/>
          </a:xfrm>
          <a:custGeom>
            <a:avLst/>
            <a:gdLst/>
            <a:ahLst/>
            <a:cxnLst/>
            <a:rect l="0" t="0" r="0" b="0"/>
            <a:pathLst>
              <a:path w="571" h="302">
                <a:moveTo>
                  <a:pt x="0" y="76"/>
                </a:moveTo>
                <a:lnTo>
                  <a:pt x="420" y="76"/>
                </a:lnTo>
                <a:lnTo>
                  <a:pt x="420" y="0"/>
                </a:lnTo>
                <a:lnTo>
                  <a:pt x="571" y="151"/>
                </a:lnTo>
                <a:lnTo>
                  <a:pt x="420" y="302"/>
                </a:lnTo>
                <a:lnTo>
                  <a:pt x="420" y="225"/>
                </a:lnTo>
                <a:lnTo>
                  <a:pt x="0" y="225"/>
                </a:lnTo>
                <a:lnTo>
                  <a:pt x="0" y="76"/>
                </a:lnTo>
              </a:path>
            </a:pathLst>
          </a:custGeom>
          <a:solidFill>
            <a:srgbClr val="32CCB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896" name="path 896"/>
          <p:cNvSpPr/>
          <p:nvPr/>
        </p:nvSpPr>
        <p:spPr>
          <a:xfrm>
            <a:off x="10619231" y="3823715"/>
            <a:ext cx="289560" cy="192024"/>
          </a:xfrm>
          <a:custGeom>
            <a:avLst/>
            <a:gdLst/>
            <a:ahLst/>
            <a:cxnLst/>
            <a:rect l="0" t="0" r="0" b="0"/>
            <a:pathLst>
              <a:path w="456" h="302">
                <a:moveTo>
                  <a:pt x="0" y="76"/>
                </a:moveTo>
                <a:lnTo>
                  <a:pt x="304" y="76"/>
                </a:lnTo>
                <a:lnTo>
                  <a:pt x="304" y="0"/>
                </a:lnTo>
                <a:lnTo>
                  <a:pt x="456" y="151"/>
                </a:lnTo>
                <a:lnTo>
                  <a:pt x="304" y="302"/>
                </a:lnTo>
                <a:lnTo>
                  <a:pt x="304" y="225"/>
                </a:lnTo>
                <a:lnTo>
                  <a:pt x="0" y="225"/>
                </a:lnTo>
                <a:lnTo>
                  <a:pt x="0" y="76"/>
                </a:lnTo>
              </a:path>
            </a:pathLst>
          </a:cu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898" name="path 898"/>
          <p:cNvSpPr/>
          <p:nvPr/>
        </p:nvSpPr>
        <p:spPr>
          <a:xfrm>
            <a:off x="10701527" y="4942332"/>
            <a:ext cx="207264" cy="190500"/>
          </a:xfrm>
          <a:custGeom>
            <a:avLst/>
            <a:gdLst/>
            <a:ahLst/>
            <a:cxnLst/>
            <a:rect l="0" t="0" r="0" b="0"/>
            <a:pathLst>
              <a:path w="326" h="300">
                <a:moveTo>
                  <a:pt x="0" y="74"/>
                </a:moveTo>
                <a:lnTo>
                  <a:pt x="175" y="74"/>
                </a:lnTo>
                <a:lnTo>
                  <a:pt x="175" y="0"/>
                </a:lnTo>
                <a:lnTo>
                  <a:pt x="326" y="148"/>
                </a:lnTo>
                <a:lnTo>
                  <a:pt x="175" y="300"/>
                </a:lnTo>
                <a:lnTo>
                  <a:pt x="175" y="225"/>
                </a:lnTo>
                <a:lnTo>
                  <a:pt x="0" y="225"/>
                </a:lnTo>
                <a:lnTo>
                  <a:pt x="0" y="74"/>
                </a:lnTo>
              </a:path>
            </a:pathLst>
          </a:cu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900" name="picture 9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879715" y="4278629"/>
            <a:ext cx="19050" cy="1047750"/>
          </a:xfrm>
          <a:prstGeom prst="rect">
            <a:avLst/>
          </a:prstGeom>
        </p:spPr>
      </p:pic>
      <p:pic>
        <p:nvPicPr>
          <p:cNvPr id="904" name="picture 9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886700" y="4255134"/>
            <a:ext cx="1310640" cy="7620"/>
          </a:xfrm>
          <a:prstGeom prst="rect">
            <a:avLst/>
          </a:prstGeom>
        </p:spPr>
      </p:pic>
      <p:sp>
        <p:nvSpPr>
          <p:cNvPr id="604" name="textbox 604"/>
          <p:cNvSpPr/>
          <p:nvPr/>
        </p:nvSpPr>
        <p:spPr>
          <a:xfrm>
            <a:off x="548640" y="241935"/>
            <a:ext cx="3385820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sz="28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客户</a:t>
            </a:r>
            <a:r>
              <a:rPr lang="zh-CN" sz="28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画像</a:t>
            </a:r>
            <a:r>
              <a:rPr lang="zh-CN" sz="28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与标签</a:t>
            </a:r>
            <a:endParaRPr lang="zh-CN" sz="2800" b="1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picture 9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435095" y="3613403"/>
            <a:ext cx="8097012" cy="2432303"/>
          </a:xfrm>
          <a:prstGeom prst="rect">
            <a:avLst/>
          </a:prstGeom>
        </p:spPr>
      </p:pic>
      <p:pic>
        <p:nvPicPr>
          <p:cNvPr id="908" name="picture 9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49622" y="1215533"/>
            <a:ext cx="2625411" cy="5096521"/>
          </a:xfrm>
          <a:prstGeom prst="rect">
            <a:avLst/>
          </a:prstGeom>
        </p:spPr>
      </p:pic>
      <p:grpSp>
        <p:nvGrpSpPr>
          <p:cNvPr id="86" name="group 86"/>
          <p:cNvGrpSpPr/>
          <p:nvPr/>
        </p:nvGrpSpPr>
        <p:grpSpPr>
          <a:xfrm rot="21600000">
            <a:off x="3442715" y="1184147"/>
            <a:ext cx="3899915" cy="1810511"/>
            <a:chOff x="0" y="0"/>
            <a:chExt cx="3899915" cy="1810511"/>
          </a:xfrm>
        </p:grpSpPr>
        <p:pic>
          <p:nvPicPr>
            <p:cNvPr id="910" name="picture 9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899915" cy="1810511"/>
            </a:xfrm>
            <a:prstGeom prst="rect">
              <a:avLst/>
            </a:prstGeom>
          </p:spPr>
        </p:pic>
        <p:sp>
          <p:nvSpPr>
            <p:cNvPr id="912" name="textbox 912"/>
            <p:cNvSpPr/>
            <p:nvPr/>
          </p:nvSpPr>
          <p:spPr>
            <a:xfrm>
              <a:off x="298878" y="246203"/>
              <a:ext cx="3330575" cy="13544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7000"/>
                </a:lnSpc>
              </a:pPr>
              <a:endParaRPr sz="1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3970" algn="l" rtl="0" eaLnBrk="0">
                <a:lnSpc>
                  <a:spcPct val="87000"/>
                </a:lnSpc>
              </a:pPr>
              <a:r>
                <a:rPr sz="1400" kern="0" spc="-1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持续链接客户</a:t>
              </a:r>
              <a:endParaRPr sz="14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2700" indent="1905" algn="l" rtl="0" eaLnBrk="0">
                <a:lnSpc>
                  <a:spcPct val="99000"/>
                </a:lnSpc>
                <a:spcBef>
                  <a:spcPts val="185"/>
                </a:spcBef>
              </a:pP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始终和客户保持粘性链接，</a:t>
              </a:r>
              <a:r>
                <a:rPr sz="1000" kern="0" spc="-12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占领客户心智</a:t>
              </a:r>
              <a:r>
                <a:rPr sz="1000" kern="0" spc="-10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，但</a:t>
              </a:r>
              <a:r>
                <a:rPr sz="1000" kern="0" spc="2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需求发生，</a:t>
              </a:r>
              <a:r>
                <a:rPr sz="1000" kern="0" spc="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成为客户的首选</a:t>
              </a:r>
              <a:r>
                <a:rPr sz="1000" kern="0" spc="-11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。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66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3335" algn="l" rtl="0" eaLnBrk="0">
                <a:lnSpc>
                  <a:spcPct val="93000"/>
                </a:lnSpc>
                <a:spcBef>
                  <a:spcPts val="425"/>
                </a:spcBef>
              </a:pPr>
              <a:r>
                <a:rPr sz="1400" kern="0" spc="-1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建立话题，稳固人设</a:t>
              </a:r>
              <a:endParaRPr sz="14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2700" indent="635" algn="l" rtl="0" eaLnBrk="0">
                <a:lnSpc>
                  <a:spcPct val="99000"/>
                </a:lnSpc>
                <a:spcBef>
                  <a:spcPts val="75"/>
                </a:spcBef>
              </a:pPr>
              <a:r>
                <a:rPr sz="1000" kern="0" spc="4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通过不断的转型行话题沟通</a:t>
              </a:r>
              <a:r>
                <a:rPr sz="1000" kern="0" spc="-10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4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，为客户提供专业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化建议，</a:t>
              </a:r>
              <a:r>
                <a:rPr sz="1000" kern="0" spc="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稳固专家人设</a:t>
              </a:r>
              <a:r>
                <a:rPr sz="1000" kern="0" spc="-1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。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pic>
          <p:nvPicPr>
            <p:cNvPr id="914" name="picture 9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27254" y="932942"/>
              <a:ext cx="3463289" cy="7619"/>
            </a:xfrm>
            <a:prstGeom prst="rect">
              <a:avLst/>
            </a:prstGeom>
          </p:spPr>
        </p:pic>
      </p:grpSp>
      <p:grpSp>
        <p:nvGrpSpPr>
          <p:cNvPr id="88" name="group 88"/>
          <p:cNvGrpSpPr/>
          <p:nvPr/>
        </p:nvGrpSpPr>
        <p:grpSpPr>
          <a:xfrm rot="21600000">
            <a:off x="9739884" y="3761232"/>
            <a:ext cx="1548383" cy="2129027"/>
            <a:chOff x="0" y="0"/>
            <a:chExt cx="1548383" cy="2129027"/>
          </a:xfrm>
        </p:grpSpPr>
        <p:grpSp>
          <p:nvGrpSpPr>
            <p:cNvPr id="90" name="group 90"/>
            <p:cNvGrpSpPr/>
            <p:nvPr/>
          </p:nvGrpSpPr>
          <p:grpSpPr>
            <a:xfrm rot="21600000">
              <a:off x="0" y="0"/>
              <a:ext cx="1548383" cy="2129027"/>
              <a:chOff x="0" y="0"/>
              <a:chExt cx="1548383" cy="2129027"/>
            </a:xfrm>
          </p:grpSpPr>
          <p:sp>
            <p:nvSpPr>
              <p:cNvPr id="916" name="path 916"/>
              <p:cNvSpPr/>
              <p:nvPr/>
            </p:nvSpPr>
            <p:spPr>
              <a:xfrm>
                <a:off x="0" y="0"/>
                <a:ext cx="1548383" cy="466344"/>
              </a:xfrm>
              <a:custGeom>
                <a:avLst/>
                <a:gdLst/>
                <a:ahLst/>
                <a:cxnLst/>
                <a:rect l="0" t="0" r="0" b="0"/>
                <a:pathLst>
                  <a:path w="2438" h="734">
                    <a:moveTo>
                      <a:pt x="0" y="0"/>
                    </a:moveTo>
                    <a:lnTo>
                      <a:pt x="2438" y="0"/>
                    </a:lnTo>
                    <a:lnTo>
                      <a:pt x="2438" y="734"/>
                    </a:lnTo>
                    <a:lnTo>
                      <a:pt x="0" y="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1E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18" name="path 918"/>
              <p:cNvSpPr/>
              <p:nvPr/>
            </p:nvSpPr>
            <p:spPr>
              <a:xfrm>
                <a:off x="0" y="553211"/>
                <a:ext cx="1548383" cy="467867"/>
              </a:xfrm>
              <a:custGeom>
                <a:avLst/>
                <a:gdLst/>
                <a:ahLst/>
                <a:cxnLst/>
                <a:rect l="0" t="0" r="0" b="0"/>
                <a:pathLst>
                  <a:path w="2438" h="736">
                    <a:moveTo>
                      <a:pt x="0" y="0"/>
                    </a:moveTo>
                    <a:lnTo>
                      <a:pt x="2438" y="0"/>
                    </a:lnTo>
                    <a:lnTo>
                      <a:pt x="2438" y="736"/>
                    </a:lnTo>
                    <a:lnTo>
                      <a:pt x="0" y="7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1EF">
                  <a:alpha val="74901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20" name="path 920"/>
              <p:cNvSpPr/>
              <p:nvPr/>
            </p:nvSpPr>
            <p:spPr>
              <a:xfrm>
                <a:off x="0" y="1107947"/>
                <a:ext cx="1548383" cy="1021079"/>
              </a:xfrm>
              <a:custGeom>
                <a:avLst/>
                <a:gdLst/>
                <a:ahLst/>
                <a:cxnLst/>
                <a:rect l="0" t="0" r="0" b="0"/>
                <a:pathLst>
                  <a:path w="2438" h="1607">
                    <a:moveTo>
                      <a:pt x="0" y="0"/>
                    </a:moveTo>
                    <a:lnTo>
                      <a:pt x="2438" y="0"/>
                    </a:lnTo>
                    <a:lnTo>
                      <a:pt x="2438" y="736"/>
                    </a:lnTo>
                    <a:lnTo>
                      <a:pt x="0" y="736"/>
                    </a:lnTo>
                    <a:lnTo>
                      <a:pt x="0" y="0"/>
                    </a:lnTo>
                    <a:close/>
                  </a:path>
                  <a:path w="2438" h="1607">
                    <a:moveTo>
                      <a:pt x="0" y="873"/>
                    </a:moveTo>
                    <a:lnTo>
                      <a:pt x="2438" y="873"/>
                    </a:lnTo>
                    <a:lnTo>
                      <a:pt x="2438" y="1607"/>
                    </a:lnTo>
                    <a:lnTo>
                      <a:pt x="0" y="1607"/>
                    </a:lnTo>
                    <a:lnTo>
                      <a:pt x="0" y="873"/>
                    </a:lnTo>
                    <a:close/>
                  </a:path>
                </a:pathLst>
              </a:custGeom>
              <a:solidFill>
                <a:srgbClr val="00ABFA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922" name="textbox 922"/>
            <p:cNvSpPr/>
            <p:nvPr/>
          </p:nvSpPr>
          <p:spPr>
            <a:xfrm>
              <a:off x="-12700" y="-12700"/>
              <a:ext cx="1574164" cy="217551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marL="344805" algn="l" rtl="0" eaLnBrk="0">
                <a:lnSpc>
                  <a:spcPct val="99000"/>
                </a:lnSpc>
                <a:spcBef>
                  <a:spcPts val="0"/>
                </a:spcBef>
              </a:pPr>
              <a:r>
                <a:rPr sz="1200" b="1" kern="0" spc="-2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黑体" panose="02010609060101010101" charset="-122"/>
                </a:rPr>
                <a:t>增强用户粘性</a:t>
              </a:r>
              <a:endParaRPr sz="1200" dirty="0">
                <a:latin typeface="微软雅黑" charset="0"/>
                <a:ea typeface="微软雅黑" charset="0"/>
                <a:cs typeface="黑体" panose="02010609060101010101" charset="-122"/>
              </a:endParaRPr>
            </a:p>
            <a:p>
              <a:pPr algn="l" rtl="0" eaLnBrk="0">
                <a:lnSpc>
                  <a:spcPct val="114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algn="l" rtl="0" eaLnBrk="0">
                <a:lnSpc>
                  <a:spcPct val="114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marL="350520" algn="l" rtl="0" eaLnBrk="0">
                <a:lnSpc>
                  <a:spcPct val="98000"/>
                </a:lnSpc>
                <a:spcBef>
                  <a:spcPts val="370"/>
                </a:spcBef>
              </a:pPr>
              <a:r>
                <a:rPr sz="1200" b="1" kern="0" spc="-2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黑体" panose="02010609060101010101" charset="-122"/>
                </a:rPr>
                <a:t>强化业务人设</a:t>
              </a:r>
              <a:endParaRPr sz="1200" dirty="0">
                <a:latin typeface="微软雅黑" charset="0"/>
                <a:ea typeface="微软雅黑" charset="0"/>
                <a:cs typeface="黑体" panose="02010609060101010101" charset="-122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marL="244475" algn="l" rtl="0" eaLnBrk="0">
                <a:lnSpc>
                  <a:spcPct val="99000"/>
                </a:lnSpc>
                <a:spcBef>
                  <a:spcPts val="370"/>
                </a:spcBef>
              </a:pPr>
              <a:r>
                <a:rPr sz="1200" b="1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黑体" panose="02010609060101010101" charset="-122"/>
                </a:rPr>
                <a:t>增强用户信任感</a:t>
              </a:r>
              <a:endParaRPr sz="1200" dirty="0">
                <a:latin typeface="微软雅黑" charset="0"/>
                <a:ea typeface="微软雅黑" charset="0"/>
                <a:cs typeface="黑体" panose="02010609060101010101" charset="-122"/>
              </a:endParaRPr>
            </a:p>
            <a:p>
              <a:pPr algn="l" rtl="0" eaLnBrk="0">
                <a:lnSpc>
                  <a:spcPct val="101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algn="l" rtl="0" eaLnBrk="0">
                <a:lnSpc>
                  <a:spcPct val="101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algn="l" rtl="0" eaLnBrk="0">
                <a:lnSpc>
                  <a:spcPct val="103000"/>
                </a:lnSpc>
              </a:pPr>
              <a:endParaRPr sz="3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marL="499745" algn="l" rtl="0" eaLnBrk="0">
                <a:lnSpc>
                  <a:spcPct val="99000"/>
                </a:lnSpc>
                <a:spcBef>
                  <a:spcPts val="0"/>
                </a:spcBef>
              </a:pPr>
              <a:r>
                <a:rPr sz="1200" b="1" kern="0" spc="-2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黑体" panose="02010609060101010101" charset="-122"/>
                </a:rPr>
                <a:t>提高复购</a:t>
              </a:r>
              <a:endParaRPr sz="1200" dirty="0">
                <a:latin typeface="微软雅黑" charset="0"/>
                <a:ea typeface="微软雅黑" charset="0"/>
                <a:cs typeface="黑体" panose="02010609060101010101" charset="-122"/>
              </a:endParaRPr>
            </a:p>
          </p:txBody>
        </p:sp>
      </p:grpSp>
      <p:grpSp>
        <p:nvGrpSpPr>
          <p:cNvPr id="92" name="group 92"/>
          <p:cNvGrpSpPr/>
          <p:nvPr/>
        </p:nvGrpSpPr>
        <p:grpSpPr>
          <a:xfrm rot="21600000">
            <a:off x="3435095" y="3243071"/>
            <a:ext cx="8269223" cy="295656"/>
            <a:chOff x="0" y="0"/>
            <a:chExt cx="8269223" cy="295656"/>
          </a:xfrm>
        </p:grpSpPr>
        <p:grpSp>
          <p:nvGrpSpPr>
            <p:cNvPr id="94" name="group 94"/>
            <p:cNvGrpSpPr/>
            <p:nvPr/>
          </p:nvGrpSpPr>
          <p:grpSpPr>
            <a:xfrm rot="21600000">
              <a:off x="0" y="0"/>
              <a:ext cx="8269223" cy="295656"/>
              <a:chOff x="0" y="0"/>
              <a:chExt cx="8269223" cy="295656"/>
            </a:xfrm>
          </p:grpSpPr>
          <p:sp>
            <p:nvSpPr>
              <p:cNvPr id="924" name="path 924"/>
              <p:cNvSpPr/>
              <p:nvPr/>
            </p:nvSpPr>
            <p:spPr>
              <a:xfrm>
                <a:off x="0" y="0"/>
                <a:ext cx="1970532" cy="295656"/>
              </a:xfrm>
              <a:custGeom>
                <a:avLst/>
                <a:gdLst/>
                <a:ahLst/>
                <a:cxnLst/>
                <a:rect l="0" t="0" r="0" b="0"/>
                <a:pathLst>
                  <a:path w="3103" h="465">
                    <a:moveTo>
                      <a:pt x="0" y="0"/>
                    </a:moveTo>
                    <a:lnTo>
                      <a:pt x="2867" y="0"/>
                    </a:lnTo>
                    <a:lnTo>
                      <a:pt x="3103" y="232"/>
                    </a:lnTo>
                    <a:lnTo>
                      <a:pt x="2867" y="465"/>
                    </a:lnTo>
                    <a:lnTo>
                      <a:pt x="0" y="46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2CCB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26" name="path 926"/>
              <p:cNvSpPr/>
              <p:nvPr/>
            </p:nvSpPr>
            <p:spPr>
              <a:xfrm>
                <a:off x="1859279" y="0"/>
                <a:ext cx="1786128" cy="295656"/>
              </a:xfrm>
              <a:custGeom>
                <a:avLst/>
                <a:gdLst/>
                <a:ahLst/>
                <a:cxnLst/>
                <a:rect l="0" t="0" r="0" b="0"/>
                <a:pathLst>
                  <a:path w="2812" h="465">
                    <a:moveTo>
                      <a:pt x="0" y="0"/>
                    </a:moveTo>
                    <a:lnTo>
                      <a:pt x="2580" y="0"/>
                    </a:lnTo>
                    <a:lnTo>
                      <a:pt x="2812" y="232"/>
                    </a:lnTo>
                    <a:lnTo>
                      <a:pt x="2580" y="465"/>
                    </a:lnTo>
                    <a:lnTo>
                      <a:pt x="0" y="465"/>
                    </a:lnTo>
                    <a:lnTo>
                      <a:pt x="232" y="23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CBB5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28" name="path 928"/>
              <p:cNvSpPr/>
              <p:nvPr/>
            </p:nvSpPr>
            <p:spPr>
              <a:xfrm>
                <a:off x="3570731" y="0"/>
                <a:ext cx="2426208" cy="295656"/>
              </a:xfrm>
              <a:custGeom>
                <a:avLst/>
                <a:gdLst/>
                <a:ahLst/>
                <a:cxnLst/>
                <a:rect l="0" t="0" r="0" b="0"/>
                <a:pathLst>
                  <a:path w="3820" h="465">
                    <a:moveTo>
                      <a:pt x="0" y="0"/>
                    </a:moveTo>
                    <a:lnTo>
                      <a:pt x="3588" y="0"/>
                    </a:lnTo>
                    <a:lnTo>
                      <a:pt x="3820" y="232"/>
                    </a:lnTo>
                    <a:lnTo>
                      <a:pt x="3588" y="465"/>
                    </a:lnTo>
                    <a:lnTo>
                      <a:pt x="0" y="465"/>
                    </a:lnTo>
                    <a:lnTo>
                      <a:pt x="232" y="23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71E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30" name="path 930"/>
              <p:cNvSpPr/>
              <p:nvPr/>
            </p:nvSpPr>
            <p:spPr>
              <a:xfrm>
                <a:off x="5903976" y="0"/>
                <a:ext cx="2365247" cy="295656"/>
              </a:xfrm>
              <a:custGeom>
                <a:avLst/>
                <a:gdLst/>
                <a:ahLst/>
                <a:cxnLst/>
                <a:rect l="0" t="0" r="0" b="0"/>
                <a:pathLst>
                  <a:path w="3724" h="465">
                    <a:moveTo>
                      <a:pt x="0" y="0"/>
                    </a:moveTo>
                    <a:lnTo>
                      <a:pt x="3492" y="0"/>
                    </a:lnTo>
                    <a:lnTo>
                      <a:pt x="3724" y="232"/>
                    </a:lnTo>
                    <a:lnTo>
                      <a:pt x="3492" y="465"/>
                    </a:lnTo>
                    <a:lnTo>
                      <a:pt x="0" y="465"/>
                    </a:lnTo>
                    <a:lnTo>
                      <a:pt x="232" y="23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88EC3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932" name="textbox 932"/>
            <p:cNvSpPr/>
            <p:nvPr/>
          </p:nvSpPr>
          <p:spPr>
            <a:xfrm>
              <a:off x="-12700" y="-12700"/>
              <a:ext cx="8295005" cy="34099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sz="5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474345" algn="l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1200" b="1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客户阶（标签）</a:t>
              </a:r>
              <a:r>
                <a:rPr sz="1200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</a:t>
              </a:r>
              <a:r>
                <a:rPr sz="1200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 </a:t>
              </a:r>
              <a:r>
                <a:rPr lang="en-US" sz="1200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</a:t>
              </a:r>
              <a:r>
                <a:rPr sz="1200" b="1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维护节点</a:t>
              </a:r>
              <a:r>
                <a:rPr sz="1200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          </a:t>
              </a:r>
              <a:r>
                <a:rPr lang="en-US" sz="1200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    </a:t>
              </a:r>
              <a:r>
                <a:rPr sz="1200" b="1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维护方式</a:t>
              </a:r>
              <a:r>
                <a:rPr sz="1200" kern="0" spc="2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           </a:t>
              </a:r>
              <a:r>
                <a:rPr sz="1200" kern="0" spc="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</a:t>
              </a:r>
              <a:r>
                <a:rPr lang="en-US" sz="1200" kern="0" spc="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</a:t>
              </a:r>
              <a:r>
                <a:rPr sz="1200" b="1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维护效果</a:t>
              </a:r>
              <a:endParaRPr sz="12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aphicFrame>
        <p:nvGraphicFramePr>
          <p:cNvPr id="934" name="table 934"/>
          <p:cNvGraphicFramePr>
            <a:graphicFrameLocks noGrp="1"/>
          </p:cNvGraphicFramePr>
          <p:nvPr/>
        </p:nvGraphicFramePr>
        <p:xfrm>
          <a:off x="7311390" y="4854575"/>
          <a:ext cx="1827529" cy="1024636"/>
        </p:xfrm>
        <a:graphic>
          <a:graphicData uri="http://schemas.openxmlformats.org/drawingml/2006/table">
            <a:tbl>
              <a:tblPr/>
              <a:tblGrid>
                <a:gridCol w="554990"/>
                <a:gridCol w="1272539"/>
              </a:tblGrid>
              <a:tr h="488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ts val="445"/>
                        </a:lnSpc>
                      </a:pPr>
                      <a:endParaRPr sz="3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>
                    <a:lnL>
                      <a:noFill/>
                    </a:lnL>
                    <a:lnR>
                      <a:noFill/>
                    </a:lnR>
                    <a:lnT w="15875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71E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6" name="table 936"/>
          <p:cNvGraphicFramePr>
            <a:graphicFrameLocks noGrp="1"/>
          </p:cNvGraphicFramePr>
          <p:nvPr/>
        </p:nvGraphicFramePr>
        <p:xfrm>
          <a:off x="7311390" y="4305300"/>
          <a:ext cx="1827530" cy="49212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557530"/>
                <a:gridCol w="1270000"/>
              </a:tblGrid>
              <a:tr h="492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9525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96" name="group 96"/>
          <p:cNvGrpSpPr/>
          <p:nvPr/>
        </p:nvGrpSpPr>
        <p:grpSpPr>
          <a:xfrm rot="21600000">
            <a:off x="3757294" y="3790314"/>
            <a:ext cx="916305" cy="915035"/>
            <a:chOff x="0" y="0"/>
            <a:chExt cx="916305" cy="915035"/>
          </a:xfrm>
        </p:grpSpPr>
        <p:sp>
          <p:nvSpPr>
            <p:cNvPr id="938" name="rect 938"/>
            <p:cNvSpPr/>
            <p:nvPr/>
          </p:nvSpPr>
          <p:spPr>
            <a:xfrm>
              <a:off x="3937" y="4445"/>
              <a:ext cx="908303" cy="90677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pic>
          <p:nvPicPr>
            <p:cNvPr id="940" name="picture 9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296545" y="159893"/>
              <a:ext cx="431291" cy="408432"/>
            </a:xfrm>
            <a:prstGeom prst="rect">
              <a:avLst/>
            </a:prstGeom>
          </p:spPr>
        </p:pic>
        <p:sp>
          <p:nvSpPr>
            <p:cNvPr id="942" name="textbox 942"/>
            <p:cNvSpPr/>
            <p:nvPr/>
          </p:nvSpPr>
          <p:spPr>
            <a:xfrm>
              <a:off x="185670" y="598582"/>
              <a:ext cx="552450" cy="18287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sz="1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marL="12700" algn="l" rtl="0" eaLnBrk="0">
                <a:lnSpc>
                  <a:spcPts val="1240"/>
                </a:lnSpc>
              </a:pPr>
              <a:r>
                <a:rPr sz="1000" b="1" kern="0" spc="20" dirty="0">
                  <a:solidFill>
                    <a:srgbClr val="262626">
                      <a:alpha val="100000"/>
                    </a:srgbClr>
                  </a:solidFill>
                  <a:latin typeface="微软雅黑" charset="0"/>
                  <a:ea typeface="微软雅黑" charset="0"/>
                  <a:cs typeface="黑体" panose="02010609060101010101" charset="-122"/>
                </a:rPr>
                <a:t>单次新客</a:t>
              </a:r>
              <a:endParaRPr sz="1000" dirty="0">
                <a:latin typeface="微软雅黑" charset="0"/>
                <a:ea typeface="微软雅黑" charset="0"/>
                <a:cs typeface="黑体" panose="02010609060101010101" charset="-122"/>
              </a:endParaRPr>
            </a:p>
          </p:txBody>
        </p:sp>
        <p:pic>
          <p:nvPicPr>
            <p:cNvPr id="944" name="picture 9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27305"/>
              <a:ext cx="8890" cy="887729"/>
            </a:xfrm>
            <a:prstGeom prst="rect">
              <a:avLst/>
            </a:prstGeom>
          </p:spPr>
        </p:pic>
        <p:pic>
          <p:nvPicPr>
            <p:cNvPr id="946" name="picture 94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908685" y="0"/>
              <a:ext cx="7620" cy="885190"/>
            </a:xfrm>
            <a:prstGeom prst="rect">
              <a:avLst/>
            </a:prstGeom>
          </p:spPr>
        </p:pic>
      </p:grpSp>
      <p:graphicFrame>
        <p:nvGraphicFramePr>
          <p:cNvPr id="948" name="table 948"/>
          <p:cNvGraphicFramePr>
            <a:graphicFrameLocks noGrp="1"/>
          </p:cNvGraphicFramePr>
          <p:nvPr/>
        </p:nvGraphicFramePr>
        <p:xfrm>
          <a:off x="3757294" y="4865370"/>
          <a:ext cx="916304" cy="90805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916304"/>
              </a:tblGrid>
              <a:tr h="9080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29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3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marL="198120" algn="l" rtl="0" eaLnBrk="0">
                        <a:lnSpc>
                          <a:spcPts val="1245"/>
                        </a:lnSpc>
                      </a:pPr>
                      <a:r>
                        <a:rPr sz="1000" b="1" kern="0" spc="2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黑体" panose="02010609060101010101" charset="-122"/>
                        </a:rPr>
                        <a:t>单次老客</a:t>
                      </a:r>
                      <a:endParaRPr sz="1000" dirty="0">
                        <a:latin typeface="微软雅黑" charset="0"/>
                        <a:ea typeface="微软雅黑" charset="0"/>
                        <a:cs typeface="黑体" panose="02010609060101010101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50" name="textbox 950"/>
          <p:cNvSpPr/>
          <p:nvPr/>
        </p:nvSpPr>
        <p:spPr>
          <a:xfrm>
            <a:off x="9499092" y="1210055"/>
            <a:ext cx="1640204" cy="467994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9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365125" algn="l" rtl="0" eaLnBrk="0">
              <a:lnSpc>
                <a:spcPct val="99000"/>
              </a:lnSpc>
              <a:spcBef>
                <a:spcPts val="5"/>
              </a:spcBef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增加复购频率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952" name="textbox 952"/>
          <p:cNvSpPr/>
          <p:nvPr/>
        </p:nvSpPr>
        <p:spPr>
          <a:xfrm>
            <a:off x="7679435" y="1214628"/>
            <a:ext cx="1569719" cy="467994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81610" algn="l" rtl="0" eaLnBrk="0">
              <a:lnSpc>
                <a:spcPct val="98000"/>
              </a:lnSpc>
              <a:spcBef>
                <a:spcPts val="0"/>
              </a:spcBef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持续获取转化机会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956" name="textbox 956"/>
          <p:cNvSpPr/>
          <p:nvPr/>
        </p:nvSpPr>
        <p:spPr>
          <a:xfrm>
            <a:off x="5519928" y="4378452"/>
            <a:ext cx="1096010" cy="344804"/>
          </a:xfrm>
          <a:prstGeom prst="rect">
            <a:avLst/>
          </a:prstGeom>
          <a:solidFill>
            <a:srgbClr val="FFF2E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6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335915" algn="l" rtl="0" eaLnBrk="0">
              <a:lnSpc>
                <a:spcPct val="99000"/>
              </a:lnSpc>
              <a:spcBef>
                <a:spcPts val="5"/>
              </a:spcBef>
            </a:pPr>
            <a:r>
              <a:rPr sz="1200" b="1" kern="0" spc="-40" dirty="0">
                <a:solidFill>
                  <a:srgbClr val="FF9800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节假日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958" name="textbox 958"/>
          <p:cNvSpPr/>
          <p:nvPr/>
        </p:nvSpPr>
        <p:spPr>
          <a:xfrm>
            <a:off x="5519928" y="4934711"/>
            <a:ext cx="1096010" cy="344804"/>
          </a:xfrm>
          <a:prstGeom prst="rect">
            <a:avLst/>
          </a:prstGeom>
          <a:solidFill>
            <a:srgbClr val="FFF2E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sz="6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75260" algn="l" rtl="0" eaLnBrk="0">
              <a:lnSpc>
                <a:spcPct val="99000"/>
              </a:lnSpc>
              <a:spcBef>
                <a:spcPts val="0"/>
              </a:spcBef>
            </a:pPr>
            <a:r>
              <a:rPr sz="1200" b="1" kern="0" spc="-20" dirty="0">
                <a:solidFill>
                  <a:srgbClr val="FF9800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朋友圈动态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960" name="textbox 960"/>
          <p:cNvSpPr/>
          <p:nvPr/>
        </p:nvSpPr>
        <p:spPr>
          <a:xfrm>
            <a:off x="5519928" y="5484875"/>
            <a:ext cx="1096010" cy="342900"/>
          </a:xfrm>
          <a:prstGeom prst="rect">
            <a:avLst/>
          </a:prstGeom>
          <a:solidFill>
            <a:srgbClr val="FFF2E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sz="600" dirty="0">
              <a:latin typeface="微软雅黑" charset="0"/>
              <a:ea typeface="微软雅黑" charset="0"/>
              <a:cs typeface="微软雅黑" charset="0"/>
            </a:endParaRPr>
          </a:p>
          <a:p>
            <a:pPr marL="250190" algn="l" rtl="0" eaLnBrk="0">
              <a:lnSpc>
                <a:spcPct val="99000"/>
              </a:lnSpc>
            </a:pPr>
            <a:r>
              <a:rPr sz="1200" b="1" kern="0" spc="0" dirty="0">
                <a:solidFill>
                  <a:srgbClr val="FF98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SOP</a:t>
            </a:r>
            <a:r>
              <a:rPr sz="1200" b="1" kern="0" spc="290" dirty="0">
                <a:solidFill>
                  <a:srgbClr val="FF98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话题</a:t>
            </a:r>
            <a:endParaRPr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62" name="textbox 962"/>
          <p:cNvSpPr/>
          <p:nvPr/>
        </p:nvSpPr>
        <p:spPr>
          <a:xfrm>
            <a:off x="5519928" y="3832859"/>
            <a:ext cx="1096010" cy="342900"/>
          </a:xfrm>
          <a:prstGeom prst="rect">
            <a:avLst/>
          </a:prstGeom>
          <a:solidFill>
            <a:srgbClr val="FFF2E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sz="6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277495" algn="l" rtl="0" eaLnBrk="0">
              <a:lnSpc>
                <a:spcPct val="99000"/>
              </a:lnSpc>
              <a:spcBef>
                <a:spcPts val="5"/>
              </a:spcBef>
            </a:pPr>
            <a:r>
              <a:rPr sz="1200" b="1" kern="0" spc="-70" dirty="0">
                <a:solidFill>
                  <a:srgbClr val="FF9800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日常话题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964" name="textbox 964"/>
          <p:cNvSpPr/>
          <p:nvPr/>
        </p:nvSpPr>
        <p:spPr>
          <a:xfrm>
            <a:off x="7952231" y="4934711"/>
            <a:ext cx="1057910" cy="344804"/>
          </a:xfrm>
          <a:prstGeom prst="rect">
            <a:avLst/>
          </a:prstGeom>
          <a:solidFill>
            <a:srgbClr val="E8EE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5000"/>
              </a:lnSpc>
            </a:pPr>
            <a:endParaRPr sz="6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258445" algn="l" rtl="0" eaLnBrk="0">
              <a:lnSpc>
                <a:spcPts val="1240"/>
              </a:lnSpc>
              <a:spcBef>
                <a:spcPts val="5"/>
              </a:spcBef>
            </a:pPr>
            <a:r>
              <a:rPr sz="1000" b="1" kern="0" spc="3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点赞评论</a:t>
            </a:r>
            <a:endParaRPr sz="10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966" name="textbox 966"/>
          <p:cNvSpPr/>
          <p:nvPr/>
        </p:nvSpPr>
        <p:spPr>
          <a:xfrm>
            <a:off x="7952231" y="4379975"/>
            <a:ext cx="1057910" cy="342900"/>
          </a:xfrm>
          <a:prstGeom prst="rect">
            <a:avLst/>
          </a:prstGeom>
          <a:solidFill>
            <a:srgbClr val="E8EE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sz="6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261620" algn="l" rtl="0" eaLnBrk="0">
              <a:lnSpc>
                <a:spcPts val="1240"/>
              </a:lnSpc>
              <a:spcBef>
                <a:spcPts val="5"/>
              </a:spcBef>
            </a:pPr>
            <a:r>
              <a:rPr sz="1000" b="1" kern="0" spc="2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主动问候</a:t>
            </a:r>
            <a:endParaRPr sz="10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968" name="rect 968"/>
          <p:cNvSpPr/>
          <p:nvPr/>
        </p:nvSpPr>
        <p:spPr>
          <a:xfrm>
            <a:off x="7952231" y="5484875"/>
            <a:ext cx="1057655" cy="342900"/>
          </a:xfrm>
          <a:prstGeom prst="rect">
            <a:avLst/>
          </a:prstGeom>
          <a:solidFill>
            <a:srgbClr val="E8EE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970" name="picture 9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421880" y="3827302"/>
            <a:ext cx="395881" cy="358767"/>
          </a:xfrm>
          <a:prstGeom prst="rect">
            <a:avLst/>
          </a:prstGeom>
        </p:spPr>
      </p:pic>
      <p:pic>
        <p:nvPicPr>
          <p:cNvPr id="972" name="picture 9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053840" y="5041391"/>
            <a:ext cx="362711" cy="362711"/>
          </a:xfrm>
          <a:prstGeom prst="rect">
            <a:avLst/>
          </a:prstGeom>
        </p:spPr>
      </p:pic>
      <p:sp>
        <p:nvSpPr>
          <p:cNvPr id="974" name="textbox 974"/>
          <p:cNvSpPr/>
          <p:nvPr/>
        </p:nvSpPr>
        <p:spPr>
          <a:xfrm>
            <a:off x="7590640" y="843375"/>
            <a:ext cx="713105" cy="2355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200" dirty="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Arial" panose="020B0604020202090204"/>
            </a:endParaRPr>
          </a:p>
          <a:p>
            <a:pPr algn="r" rtl="0" eaLnBrk="0">
              <a:lnSpc>
                <a:spcPts val="1650"/>
              </a:lnSpc>
            </a:pPr>
            <a:r>
              <a:rPr sz="1400" b="1" kern="0" spc="-11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【价值】</a:t>
            </a:r>
            <a:endParaRPr sz="1400" b="1" kern="0" spc="-11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976" name="textbox 976"/>
          <p:cNvSpPr/>
          <p:nvPr/>
        </p:nvSpPr>
        <p:spPr>
          <a:xfrm>
            <a:off x="3392020" y="843375"/>
            <a:ext cx="713105" cy="2355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200" dirty="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Arial" panose="020B0604020202090204"/>
            </a:endParaRPr>
          </a:p>
          <a:p>
            <a:pPr algn="r" rtl="0" eaLnBrk="0">
              <a:lnSpc>
                <a:spcPts val="1650"/>
              </a:lnSpc>
            </a:pPr>
            <a:r>
              <a:rPr sz="1400" b="1" kern="0" spc="-11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【能力】</a:t>
            </a:r>
            <a:endParaRPr sz="1400" b="1" kern="0" spc="-11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pic>
        <p:nvPicPr>
          <p:cNvPr id="978" name="picture 97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463028" y="5478779"/>
            <a:ext cx="365759" cy="341376"/>
          </a:xfrm>
          <a:prstGeom prst="rect">
            <a:avLst/>
          </a:prstGeom>
        </p:spPr>
      </p:pic>
      <p:sp>
        <p:nvSpPr>
          <p:cNvPr id="980" name="textbox 980"/>
          <p:cNvSpPr/>
          <p:nvPr/>
        </p:nvSpPr>
        <p:spPr>
          <a:xfrm>
            <a:off x="8228405" y="5474112"/>
            <a:ext cx="431165" cy="3441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indent="2540" algn="l" rtl="0" eaLnBrk="0">
              <a:lnSpc>
                <a:spcPct val="104000"/>
              </a:lnSpc>
            </a:pPr>
            <a:r>
              <a:rPr sz="1000" b="1" kern="0" spc="16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SOP话</a:t>
            </a:r>
            <a:r>
              <a:rPr sz="1000" kern="0" spc="-1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000" b="1" kern="0" spc="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题</a:t>
            </a: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982" name="picture 9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477059" y="4403151"/>
            <a:ext cx="308741" cy="308741"/>
          </a:xfrm>
          <a:prstGeom prst="rect">
            <a:avLst/>
          </a:prstGeom>
        </p:spPr>
      </p:pic>
      <p:pic>
        <p:nvPicPr>
          <p:cNvPr id="984" name="picture 98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487470" y="4976593"/>
            <a:ext cx="294014" cy="271328"/>
          </a:xfrm>
          <a:prstGeom prst="rect">
            <a:avLst/>
          </a:prstGeom>
        </p:spPr>
      </p:pic>
      <p:pic>
        <p:nvPicPr>
          <p:cNvPr id="986" name="picture 98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9311640" y="4472304"/>
            <a:ext cx="107759" cy="693420"/>
          </a:xfrm>
          <a:prstGeom prst="rect">
            <a:avLst/>
          </a:prstGeom>
        </p:spPr>
      </p:pic>
      <p:sp>
        <p:nvSpPr>
          <p:cNvPr id="988" name="textbox 988"/>
          <p:cNvSpPr/>
          <p:nvPr/>
        </p:nvSpPr>
        <p:spPr>
          <a:xfrm>
            <a:off x="8201309" y="3924077"/>
            <a:ext cx="551815" cy="1835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ts val="1240"/>
              </a:lnSpc>
            </a:pPr>
            <a:r>
              <a:rPr sz="1000" b="1" kern="0" spc="2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主动寒暄</a:t>
            </a:r>
            <a:endParaRPr sz="10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pic>
        <p:nvPicPr>
          <p:cNvPr id="990" name="picture 9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4621529" y="5015229"/>
            <a:ext cx="745490" cy="76200"/>
          </a:xfrm>
          <a:prstGeom prst="rect">
            <a:avLst/>
          </a:prstGeom>
        </p:spPr>
      </p:pic>
      <p:pic>
        <p:nvPicPr>
          <p:cNvPr id="992" name="picture 99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4627879" y="3956050"/>
            <a:ext cx="715010" cy="76200"/>
          </a:xfrm>
          <a:prstGeom prst="rect">
            <a:avLst/>
          </a:prstGeom>
        </p:spPr>
      </p:pic>
      <p:pic>
        <p:nvPicPr>
          <p:cNvPr id="994" name="picture 99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6727825" y="3956050"/>
            <a:ext cx="587375" cy="78930"/>
          </a:xfrm>
          <a:prstGeom prst="rect">
            <a:avLst/>
          </a:prstGeom>
        </p:spPr>
      </p:pic>
      <p:pic>
        <p:nvPicPr>
          <p:cNvPr id="996" name="picture 99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6727825" y="4505959"/>
            <a:ext cx="587375" cy="78930"/>
          </a:xfrm>
          <a:prstGeom prst="rect">
            <a:avLst/>
          </a:prstGeom>
        </p:spPr>
      </p:pic>
      <p:pic>
        <p:nvPicPr>
          <p:cNvPr id="998" name="picture 99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6727825" y="5015229"/>
            <a:ext cx="587375" cy="78930"/>
          </a:xfrm>
          <a:prstGeom prst="rect">
            <a:avLst/>
          </a:prstGeom>
        </p:spPr>
      </p:pic>
      <p:pic>
        <p:nvPicPr>
          <p:cNvPr id="1000" name="picture 100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6727825" y="5551170"/>
            <a:ext cx="587375" cy="78930"/>
          </a:xfrm>
          <a:prstGeom prst="rect">
            <a:avLst/>
          </a:prstGeom>
        </p:spPr>
      </p:pic>
      <p:pic>
        <p:nvPicPr>
          <p:cNvPr id="1002" name="picture 100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5052059" y="4509134"/>
            <a:ext cx="314960" cy="76200"/>
          </a:xfrm>
          <a:prstGeom prst="rect">
            <a:avLst/>
          </a:prstGeom>
        </p:spPr>
      </p:pic>
      <p:pic>
        <p:nvPicPr>
          <p:cNvPr id="1004" name="picture 100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5052059" y="5542914"/>
            <a:ext cx="314960" cy="76200"/>
          </a:xfrm>
          <a:prstGeom prst="rect">
            <a:avLst/>
          </a:prstGeom>
        </p:spPr>
      </p:pic>
      <p:pic>
        <p:nvPicPr>
          <p:cNvPr id="1008" name="picture 100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5041264" y="4003675"/>
            <a:ext cx="7620" cy="1579245"/>
          </a:xfrm>
          <a:prstGeom prst="rect">
            <a:avLst/>
          </a:prstGeom>
        </p:spPr>
      </p:pic>
      <p:pic>
        <p:nvPicPr>
          <p:cNvPr id="1010" name="picture 10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3757294" y="3790314"/>
            <a:ext cx="887095" cy="7620"/>
          </a:xfrm>
          <a:prstGeom prst="rect">
            <a:avLst/>
          </a:prstGeom>
        </p:spPr>
      </p:pic>
      <p:pic>
        <p:nvPicPr>
          <p:cNvPr id="1012" name="picture 101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3789044" y="4697729"/>
            <a:ext cx="884555" cy="7620"/>
          </a:xfrm>
          <a:prstGeom prst="rect">
            <a:avLst/>
          </a:prstGeom>
        </p:spPr>
      </p:pic>
      <p:sp>
        <p:nvSpPr>
          <p:cNvPr id="604" name="textbox 604"/>
          <p:cNvSpPr/>
          <p:nvPr/>
        </p:nvSpPr>
        <p:spPr>
          <a:xfrm>
            <a:off x="548640" y="241935"/>
            <a:ext cx="3385820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sz="2800" b="1" kern="0" spc="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sz="28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老客</a:t>
            </a:r>
            <a:r>
              <a:rPr lang="zh-CN" sz="28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维护</a:t>
            </a:r>
            <a:endParaRPr lang="zh-CN" sz="2800" b="1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2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0" name="picture 18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489074" y="1828165"/>
            <a:ext cx="9396094" cy="4153534"/>
          </a:xfrm>
          <a:prstGeom prst="rect">
            <a:avLst/>
          </a:prstGeom>
        </p:spPr>
      </p:pic>
      <p:sp>
        <p:nvSpPr>
          <p:cNvPr id="1802" name="textbox 1802"/>
          <p:cNvSpPr/>
          <p:nvPr/>
        </p:nvSpPr>
        <p:spPr>
          <a:xfrm>
            <a:off x="2124837" y="3047390"/>
            <a:ext cx="1087755" cy="2540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29235" algn="l" rtl="0" eaLnBrk="0">
              <a:lnSpc>
                <a:spcPct val="79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简单训练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9870" algn="l" rtl="0" eaLnBrk="0">
              <a:lnSpc>
                <a:spcPts val="156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无需培训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04165" algn="l" rtl="0" eaLnBrk="0">
              <a:lnSpc>
                <a:spcPct val="79000"/>
              </a:lnSpc>
              <a:spcBef>
                <a:spcPts val="365"/>
              </a:spcBef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零流动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05435" algn="l" rtl="0" eaLnBrk="0">
              <a:lnSpc>
                <a:spcPts val="1555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易管理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27965" algn="l" rtl="0" eaLnBrk="0">
              <a:lnSpc>
                <a:spcPct val="86000"/>
              </a:lnSpc>
              <a:spcBef>
                <a:spcPts val="365"/>
              </a:spcBef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永不跳单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2000"/>
              </a:lnSpc>
              <a:spcBef>
                <a:spcPts val="5"/>
              </a:spcBef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多语言，全球化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04" name="textbox 1804"/>
          <p:cNvSpPr/>
          <p:nvPr/>
        </p:nvSpPr>
        <p:spPr>
          <a:xfrm>
            <a:off x="2776220" y="806450"/>
            <a:ext cx="6355715" cy="692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96000"/>
              </a:lnSpc>
            </a:pPr>
            <a:endParaRPr sz="200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897255" indent="-884555" algn="ctr" rtl="0" eaLnBrk="0">
              <a:lnSpc>
                <a:spcPct val="109000"/>
              </a:lnSpc>
            </a:pPr>
            <a:r>
              <a:rPr sz="2400" b="1" kern="0" spc="-2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能力、精力、执行力、忠诚度</a:t>
            </a:r>
            <a:r>
              <a:rPr sz="2400" kern="0" spc="2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sz="2400" kern="0" spc="20" dirty="0">
              <a:solidFill>
                <a:schemeClr val="accent1">
                  <a:lumMod val="75000"/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97255" indent="-884555" algn="ctr" rtl="0" eaLnBrk="0">
              <a:lnSpc>
                <a:spcPct val="109000"/>
              </a:lnSpc>
            </a:pPr>
            <a:r>
              <a:rPr sz="2400" b="1" kern="0" spc="-30" dirty="0">
                <a:solidFill>
                  <a:schemeClr val="accent1">
                    <a:lumMod val="75000"/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全方位的碾压</a:t>
            </a:r>
            <a:endParaRPr sz="2400" b="1" kern="0" spc="-30" dirty="0">
              <a:solidFill>
                <a:schemeClr val="accent1">
                  <a:lumMod val="75000"/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06" name="textbox 1806"/>
          <p:cNvSpPr/>
          <p:nvPr/>
        </p:nvSpPr>
        <p:spPr>
          <a:xfrm>
            <a:off x="2011905" y="2204437"/>
            <a:ext cx="7533640" cy="2825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2020"/>
              </a:lnSpc>
            </a:pPr>
            <a:r>
              <a:rPr lang="en-US" sz="1500" b="1" kern="0" spc="2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500" b="1" kern="0" spc="2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销售</a:t>
            </a:r>
            <a:r>
              <a:rPr lang="en-US" altLang="zh-CN" sz="1500" b="1" kern="0" spc="2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altLang="zh-CN" sz="1500" b="1" kern="0" spc="20" dirty="0"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500" b="1" kern="0" spc="20" dirty="0"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       </a:t>
            </a:r>
            <a:r>
              <a:rPr sz="1500" b="1" kern="0" spc="10" dirty="0">
                <a:solidFill>
                  <a:srgbClr val="0D0D0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                 </a:t>
            </a:r>
            <a:r>
              <a:rPr sz="1500" b="1" kern="0" spc="1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b="1" kern="0" spc="1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真人员工</a:t>
            </a:r>
            <a:endParaRPr sz="1400" b="1" kern="0" spc="1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08" name="textbox 1808"/>
          <p:cNvSpPr/>
          <p:nvPr/>
        </p:nvSpPr>
        <p:spPr>
          <a:xfrm>
            <a:off x="7271359" y="3141370"/>
            <a:ext cx="1088389" cy="17646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23520" algn="l" rtl="0" eaLnBrk="0">
              <a:lnSpc>
                <a:spcPct val="87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单一工种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38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3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62560" algn="l" rtl="0" eaLnBrk="0">
              <a:lnSpc>
                <a:spcPct val="87000"/>
              </a:lnSpc>
              <a:spcBef>
                <a:spcPts val="370"/>
              </a:spcBef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经济成本高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l" rtl="0" eaLnBrk="0">
              <a:lnSpc>
                <a:spcPct val="86000"/>
              </a:lnSpc>
              <a:spcBef>
                <a:spcPts val="195"/>
              </a:spcBef>
            </a:pPr>
            <a:r>
              <a:rPr sz="1200" b="1" kern="0" spc="-5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工资</a:t>
            </a:r>
            <a:r>
              <a:rPr sz="1200" b="1" kern="0" spc="-7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200" b="1" kern="0" spc="-5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、五险一金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2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07975" algn="l" rtl="0" eaLnBrk="0">
              <a:lnSpc>
                <a:spcPct val="83000"/>
              </a:lnSpc>
              <a:spcBef>
                <a:spcPts val="365"/>
              </a:spcBef>
            </a:pPr>
            <a:r>
              <a:rPr sz="1200" b="1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干得好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2555" algn="l" rtl="0" eaLnBrk="0">
              <a:lnSpc>
                <a:spcPts val="1520"/>
              </a:lnSpc>
            </a:pPr>
            <a:r>
              <a:rPr sz="1200" b="1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则加薪/单飞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14" name="rect 1814"/>
          <p:cNvSpPr/>
          <p:nvPr/>
        </p:nvSpPr>
        <p:spPr>
          <a:xfrm>
            <a:off x="3433698" y="2923031"/>
            <a:ext cx="1316736" cy="629792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816" name="rect 1816"/>
          <p:cNvSpPr/>
          <p:nvPr/>
        </p:nvSpPr>
        <p:spPr>
          <a:xfrm>
            <a:off x="3433698" y="3662171"/>
            <a:ext cx="1316736" cy="629792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818" name="rect 1818"/>
          <p:cNvSpPr/>
          <p:nvPr/>
        </p:nvSpPr>
        <p:spPr>
          <a:xfrm>
            <a:off x="3433698" y="4416424"/>
            <a:ext cx="1316736" cy="629539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820" name="textbox 1820"/>
          <p:cNvSpPr/>
          <p:nvPr/>
        </p:nvSpPr>
        <p:spPr>
          <a:xfrm>
            <a:off x="3632123" y="3047390"/>
            <a:ext cx="906780" cy="18618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48590" indent="1270" algn="l" rtl="0" eaLnBrk="0">
              <a:lnSpc>
                <a:spcPct val="93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态度热情</a:t>
            </a: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情绪稳定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39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0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520"/>
              </a:lnSpc>
              <a:spcBef>
                <a:spcPts val="365"/>
              </a:spcBef>
            </a:pP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执行力100%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4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4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0000"/>
              </a:lnSpc>
            </a:pPr>
            <a:endParaRPr sz="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49225" algn="l" rtl="0" eaLnBrk="0">
              <a:lnSpc>
                <a:spcPct val="94000"/>
              </a:lnSpc>
              <a:spcBef>
                <a:spcPts val="5"/>
              </a:spcBef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客户资源</a:t>
            </a: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永不流失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22" name="rect 1822"/>
          <p:cNvSpPr/>
          <p:nvPr/>
        </p:nvSpPr>
        <p:spPr>
          <a:xfrm>
            <a:off x="8580120" y="3662171"/>
            <a:ext cx="1315719" cy="629792"/>
          </a:xfrm>
          <a:prstGeom prst="rect">
            <a:avLst/>
          </a:prstGeom>
          <a:solidFill>
            <a:srgbClr val="7589A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824" name="textbox 1824"/>
          <p:cNvSpPr/>
          <p:nvPr/>
        </p:nvSpPr>
        <p:spPr>
          <a:xfrm>
            <a:off x="8698331" y="3047695"/>
            <a:ext cx="1090930" cy="1106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1765" algn="l" rtl="0" eaLnBrk="0">
              <a:lnSpc>
                <a:spcPct val="93000"/>
              </a:lnSpc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培训周期长</a:t>
            </a: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培训效果差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5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40665" algn="l" rtl="0" eaLnBrk="0">
              <a:lnSpc>
                <a:spcPct val="88000"/>
              </a:lnSpc>
              <a:spcBef>
                <a:spcPts val="360"/>
              </a:spcBef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流动性高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l" rtl="0" eaLnBrk="0">
              <a:lnSpc>
                <a:spcPct val="87000"/>
              </a:lnSpc>
              <a:spcBef>
                <a:spcPts val="180"/>
              </a:spcBef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培训成本打水漂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26" name="rect 1826"/>
          <p:cNvSpPr/>
          <p:nvPr/>
        </p:nvSpPr>
        <p:spPr>
          <a:xfrm>
            <a:off x="3433698" y="5173980"/>
            <a:ext cx="1316736" cy="629920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828" name="textbox 1828"/>
          <p:cNvSpPr/>
          <p:nvPr/>
        </p:nvSpPr>
        <p:spPr>
          <a:xfrm>
            <a:off x="10007599" y="2923031"/>
            <a:ext cx="1316355" cy="629919"/>
          </a:xfrm>
          <a:prstGeom prst="rect">
            <a:avLst/>
          </a:prstGeom>
          <a:solidFill>
            <a:srgbClr val="7589A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73685" algn="l" rtl="0" eaLnBrk="0">
              <a:lnSpc>
                <a:spcPct val="86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工作有情绪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30" name="textbox 1830"/>
          <p:cNvSpPr/>
          <p:nvPr/>
        </p:nvSpPr>
        <p:spPr>
          <a:xfrm>
            <a:off x="10007599" y="3662171"/>
            <a:ext cx="1316355" cy="629919"/>
          </a:xfrm>
          <a:prstGeom prst="rect">
            <a:avLst/>
          </a:prstGeom>
          <a:solidFill>
            <a:srgbClr val="7589A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5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47980" algn="l" rtl="0" eaLnBrk="0">
              <a:lnSpc>
                <a:spcPct val="87000"/>
              </a:lnSpc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执行力差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32" name="textbox 1832"/>
          <p:cNvSpPr/>
          <p:nvPr/>
        </p:nvSpPr>
        <p:spPr>
          <a:xfrm>
            <a:off x="579120" y="2923031"/>
            <a:ext cx="1316355" cy="629919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52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39090" algn="l" rtl="0" eaLnBrk="0">
              <a:lnSpc>
                <a:spcPct val="85000"/>
              </a:lnSpc>
              <a:spcBef>
                <a:spcPts val="5"/>
              </a:spcBef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全能选手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34" name="textbox 1834"/>
          <p:cNvSpPr/>
          <p:nvPr/>
        </p:nvSpPr>
        <p:spPr>
          <a:xfrm>
            <a:off x="579120" y="3662171"/>
            <a:ext cx="1316355" cy="629919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04000"/>
              </a:lnSpc>
            </a:pPr>
            <a:endParaRPr sz="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17195" algn="l" rtl="0" eaLnBrk="0">
              <a:lnSpc>
                <a:spcPct val="76000"/>
              </a:lnSpc>
              <a:spcBef>
                <a:spcPts val="5"/>
              </a:spcBef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无任何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37820" algn="l" rtl="0" eaLnBrk="0">
              <a:lnSpc>
                <a:spcPts val="1560"/>
              </a:lnSpc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额外成本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36" name="textbox 1836"/>
          <p:cNvSpPr/>
          <p:nvPr/>
        </p:nvSpPr>
        <p:spPr>
          <a:xfrm>
            <a:off x="579120" y="5167566"/>
            <a:ext cx="1315719" cy="629919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5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7505" algn="l" rtl="0" eaLnBrk="0">
              <a:lnSpc>
                <a:spcPct val="86000"/>
              </a:lnSpc>
              <a:spcBef>
                <a:spcPts val="0"/>
              </a:spcBef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永久在线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38" name="textbox 1838"/>
          <p:cNvSpPr/>
          <p:nvPr/>
        </p:nvSpPr>
        <p:spPr>
          <a:xfrm>
            <a:off x="10007599" y="4416424"/>
            <a:ext cx="1316355" cy="629919"/>
          </a:xfrm>
          <a:prstGeom prst="rect">
            <a:avLst/>
          </a:prstGeom>
          <a:solidFill>
            <a:srgbClr val="7589A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11000"/>
              </a:lnSpc>
            </a:pP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1790" algn="l" rtl="0" eaLnBrk="0">
              <a:lnSpc>
                <a:spcPct val="79000"/>
              </a:lnSpc>
              <a:spcBef>
                <a:spcPts val="0"/>
              </a:spcBef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离职带走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7345" algn="l" rtl="0" eaLnBrk="0">
              <a:lnSpc>
                <a:spcPts val="1555"/>
              </a:lnSpc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客户资源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40" name="textbox 1840"/>
          <p:cNvSpPr/>
          <p:nvPr/>
        </p:nvSpPr>
        <p:spPr>
          <a:xfrm>
            <a:off x="579120" y="4416424"/>
            <a:ext cx="1316355" cy="629919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51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56235" algn="l" rtl="0" eaLnBrk="0">
              <a:lnSpc>
                <a:spcPct val="86000"/>
              </a:lnSpc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成本稳定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42" name="rect 1842"/>
          <p:cNvSpPr/>
          <p:nvPr/>
        </p:nvSpPr>
        <p:spPr>
          <a:xfrm>
            <a:off x="8580120" y="4416424"/>
            <a:ext cx="1315719" cy="629539"/>
          </a:xfrm>
          <a:prstGeom prst="rect">
            <a:avLst/>
          </a:prstGeom>
          <a:solidFill>
            <a:srgbClr val="7589A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844" name="textbox 1844"/>
          <p:cNvSpPr/>
          <p:nvPr/>
        </p:nvSpPr>
        <p:spPr>
          <a:xfrm>
            <a:off x="8913621" y="4641875"/>
            <a:ext cx="632459" cy="1835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私下跳单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46" name="textbox 1846"/>
          <p:cNvSpPr/>
          <p:nvPr/>
        </p:nvSpPr>
        <p:spPr>
          <a:xfrm>
            <a:off x="3778072" y="5393664"/>
            <a:ext cx="633094" cy="1822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持续学习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4" name="textbox 604"/>
          <p:cNvSpPr/>
          <p:nvPr/>
        </p:nvSpPr>
        <p:spPr>
          <a:xfrm>
            <a:off x="548640" y="241935"/>
            <a:ext cx="3385820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en-US" altLang="zh-CN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销售</a:t>
            </a:r>
            <a:r>
              <a:rPr lang="en-US" altLang="zh-CN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VS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真人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员工</a:t>
            </a:r>
            <a:endParaRPr lang="zh-CN" altLang="en-US" sz="2800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4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744855" y="1193165"/>
            <a:ext cx="10899775" cy="4361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 flipV="1">
            <a:off x="2303780" y="3060700"/>
            <a:ext cx="7782560" cy="762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954530" y="3620770"/>
            <a:ext cx="8798560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营销：</a:t>
            </a:r>
            <a:r>
              <a:rPr lang="zh-CN" alt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新媒体场景</a:t>
            </a:r>
            <a:r>
              <a:rPr lang="zh-CN" alt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自动批量制作短视频</a:t>
            </a:r>
            <a:r>
              <a:rPr lang="en-US" altLang="zh-CN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文稿生成</a:t>
            </a:r>
            <a:endParaRPr lang="zh-CN" altLang="en-US" sz="2800" spc="20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8150" y="1800860"/>
            <a:ext cx="4755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</a:rPr>
              <a:t>产品介绍</a:t>
            </a:r>
            <a:endParaRPr lang="zh-CN" altLang="en-US" sz="54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extbox 604"/>
          <p:cNvSpPr/>
          <p:nvPr/>
        </p:nvSpPr>
        <p:spPr>
          <a:xfrm>
            <a:off x="548640" y="241935"/>
            <a:ext cx="4076065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新媒体：短视频批量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生成</a:t>
            </a:r>
            <a:endParaRPr lang="zh-CN" altLang="en-US" sz="2800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</p:txBody>
      </p:sp>
      <p:sp>
        <p:nvSpPr>
          <p:cNvPr id="6" name="textbox 300"/>
          <p:cNvSpPr/>
          <p:nvPr/>
        </p:nvSpPr>
        <p:spPr>
          <a:xfrm>
            <a:off x="533400" y="826770"/>
            <a:ext cx="10782935" cy="792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5000"/>
              </a:lnSpc>
            </a:pPr>
            <a:endParaRPr sz="100" dirty="0">
              <a:solidFill>
                <a:schemeClr val="tx1"/>
              </a:solidFill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1700" kern="0" spc="10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黑体"/>
              </a:rPr>
              <a:t>短视频</a:t>
            </a:r>
            <a:r>
              <a:rPr lang="zh-CN" sz="1700" kern="0" spc="10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黑体"/>
              </a:rPr>
              <a:t>智能量产：</a:t>
            </a:r>
            <a:r>
              <a:rPr sz="1700" kern="0" spc="7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1分钟批量生成</a:t>
            </a:r>
            <a:r>
              <a:rPr sz="1700" kern="0" spc="12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1000条短视频</a:t>
            </a:r>
            <a:r>
              <a:rPr lang="zh-CN" sz="1700" kern="0" spc="12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sz="1700" kern="0" spc="10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黑体"/>
              </a:rPr>
              <a:t>多款针对剪辑和平面打造的视频量产工</a:t>
            </a:r>
            <a:r>
              <a:rPr sz="1700" kern="0" spc="9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黑体"/>
              </a:rPr>
              <a:t>具，智能高效地处理和产出批量创意内容</a:t>
            </a:r>
            <a:endParaRPr sz="1700" kern="0" spc="90" dirty="0">
              <a:solidFill>
                <a:schemeClr val="tx1">
                  <a:alpha val="100000"/>
                </a:schemeClr>
              </a:solidFill>
              <a:latin typeface="微软雅黑" charset="0"/>
              <a:ea typeface="微软雅黑" charset="0"/>
              <a:cs typeface="黑体"/>
            </a:endParaRPr>
          </a:p>
        </p:txBody>
      </p:sp>
      <p:sp>
        <p:nvSpPr>
          <p:cNvPr id="8" name="textbox 304"/>
          <p:cNvSpPr/>
          <p:nvPr/>
        </p:nvSpPr>
        <p:spPr>
          <a:xfrm>
            <a:off x="1038712" y="5262580"/>
            <a:ext cx="2813685" cy="6788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3000"/>
              </a:lnSpc>
            </a:pPr>
            <a:endParaRPr sz="1500" dirty="0">
              <a:latin typeface="微软雅黑" charset="0"/>
              <a:ea typeface="微软雅黑" charset="0"/>
              <a:cs typeface="黑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9725" y="1619250"/>
            <a:ext cx="9351010" cy="50317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extbox 604"/>
          <p:cNvSpPr/>
          <p:nvPr/>
        </p:nvSpPr>
        <p:spPr>
          <a:xfrm>
            <a:off x="548640" y="241935"/>
            <a:ext cx="4076065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新媒体：短视频批量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生成</a:t>
            </a:r>
            <a:endParaRPr lang="zh-CN" altLang="en-US" sz="2800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1495425"/>
            <a:ext cx="8863330" cy="4996815"/>
          </a:xfrm>
          <a:prstGeom prst="rect">
            <a:avLst/>
          </a:prstGeom>
        </p:spPr>
      </p:pic>
      <p:sp>
        <p:nvSpPr>
          <p:cNvPr id="6" name="textbox 300"/>
          <p:cNvSpPr/>
          <p:nvPr/>
        </p:nvSpPr>
        <p:spPr>
          <a:xfrm>
            <a:off x="533400" y="702945"/>
            <a:ext cx="10782935" cy="792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5000"/>
              </a:lnSpc>
            </a:pPr>
            <a:endParaRPr dirty="0">
              <a:solidFill>
                <a:schemeClr val="tx1"/>
              </a:solidFill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kern="0" spc="10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黑体"/>
              </a:rPr>
              <a:t>一键智能量产：</a:t>
            </a:r>
            <a:r>
              <a:rPr kern="0" spc="-1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长话短说</a:t>
            </a:r>
            <a:r>
              <a:rPr kern="0" spc="9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一键制作直播切片/长视频切片</a:t>
            </a:r>
            <a:r>
              <a:rPr lang="zh-CN" kern="0" spc="9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；一键生成</a:t>
            </a:r>
            <a:r>
              <a:rPr lang="en-US" altLang="zh-CN" kern="0" spc="9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10+</a:t>
            </a:r>
            <a:r>
              <a:rPr lang="zh-CN" altLang="en-US" kern="0" spc="9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条专属</a:t>
            </a:r>
            <a:r>
              <a:rPr lang="zh-CN" altLang="en-US" kern="0" spc="9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营销文案</a:t>
            </a:r>
            <a:endParaRPr lang="zh-CN" altLang="en-US" kern="0" spc="90" dirty="0">
              <a:solidFill>
                <a:schemeClr val="tx1"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extbox 604"/>
          <p:cNvSpPr/>
          <p:nvPr/>
        </p:nvSpPr>
        <p:spPr>
          <a:xfrm>
            <a:off x="548640" y="241935"/>
            <a:ext cx="4076065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新媒体：短视频批量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生成</a:t>
            </a:r>
            <a:endParaRPr lang="zh-CN" altLang="en-US" sz="2800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640" y="903605"/>
            <a:ext cx="69405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28625" algn="l" rtl="0" eaLnBrk="0">
              <a:lnSpc>
                <a:spcPct val="96000"/>
              </a:lnSpc>
              <a:spcBef>
                <a:spcPts val="1760"/>
              </a:spcBef>
            </a:pPr>
            <a:r>
              <a:rPr kern="0" spc="-2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Al一键成片</a:t>
            </a:r>
            <a:r>
              <a:rPr lang="zh-CN" kern="0" spc="-2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r>
              <a:rPr kern="0" spc="3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零基础</a:t>
            </a:r>
            <a:r>
              <a:rPr kern="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Al</a:t>
            </a:r>
            <a:r>
              <a:rPr kern="0" spc="3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一键批量成片</a:t>
            </a:r>
            <a:r>
              <a:rPr lang="zh-CN" kern="0" spc="3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kern="0" spc="13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开放</a:t>
            </a:r>
            <a:r>
              <a:rPr kern="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API</a:t>
            </a:r>
            <a:r>
              <a:rPr kern="0" spc="13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对接方案</a:t>
            </a:r>
            <a:endParaRPr lang="zh-CN" altLang="en-US" kern="0" spc="130" dirty="0">
              <a:solidFill>
                <a:schemeClr val="tx1"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575" y="1423670"/>
            <a:ext cx="9853295" cy="52584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extbox 604"/>
          <p:cNvSpPr/>
          <p:nvPr/>
        </p:nvSpPr>
        <p:spPr>
          <a:xfrm>
            <a:off x="548640" y="241935"/>
            <a:ext cx="7217410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新媒体：短视频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账号矩阵批量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管理</a:t>
            </a:r>
            <a:endParaRPr lang="zh-CN" altLang="en-US" sz="2800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9940" y="2755265"/>
            <a:ext cx="8072120" cy="3889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90085" y="805815"/>
            <a:ext cx="2892425" cy="193802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b="1" i="0">
                <a:solidFill>
                  <a:srgbClr val="09090B"/>
                </a:solidFill>
                <a:latin typeface="微软雅黑" charset="0"/>
                <a:ea typeface="微软雅黑" charset="0"/>
              </a:rPr>
              <a:t>视频号多账号管理</a:t>
            </a:r>
            <a:endParaRPr lang="en-US" altLang="zh-CN" sz="1600" b="0" i="0">
              <a:solidFill>
                <a:srgbClr val="09090B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1600" b="0" i="0">
                <a:solidFill>
                  <a:srgbClr val="09090B"/>
                </a:solidFill>
                <a:latin typeface="微软雅黑" charset="0"/>
                <a:ea typeface="微软雅黑" charset="0"/>
              </a:rPr>
              <a:t>支持授权多平台账号</a:t>
            </a:r>
            <a:endParaRPr lang="zh-CN" altLang="en-US" sz="1600" b="0" i="0">
              <a:solidFill>
                <a:srgbClr val="09090B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1600" b="0" i="0">
                <a:solidFill>
                  <a:srgbClr val="09090B"/>
                </a:solidFill>
                <a:latin typeface="微软雅黑" charset="0"/>
                <a:ea typeface="微软雅黑" charset="0"/>
              </a:rPr>
              <a:t>支持账号中心免登录</a:t>
            </a:r>
            <a:r>
              <a:rPr lang="zh-CN" altLang="en-US" sz="1600" b="0" i="0">
                <a:solidFill>
                  <a:srgbClr val="09090B"/>
                </a:solidFill>
                <a:latin typeface="微软雅黑" charset="0"/>
                <a:ea typeface="微软雅黑" charset="0"/>
              </a:rPr>
              <a:t>统计</a:t>
            </a:r>
            <a:endParaRPr lang="zh-CN" altLang="en-US" sz="1600" b="0" i="0">
              <a:solidFill>
                <a:srgbClr val="09090B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1600" b="0" i="0">
                <a:solidFill>
                  <a:srgbClr val="09090B"/>
                </a:solidFill>
                <a:latin typeface="微软雅黑" charset="0"/>
                <a:ea typeface="微软雅黑" charset="0"/>
              </a:rPr>
              <a:t>支持账号分组管理</a:t>
            </a:r>
            <a:endParaRPr lang="zh-CN" altLang="en-US" sz="1600" b="0" i="0">
              <a:solidFill>
                <a:srgbClr val="09090B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1600" b="0" i="0">
                <a:solidFill>
                  <a:srgbClr val="09090B"/>
                </a:solidFill>
                <a:latin typeface="微软雅黑" charset="0"/>
                <a:ea typeface="微软雅黑" charset="0"/>
              </a:rPr>
              <a:t>支持自定义分组</a:t>
            </a:r>
            <a:r>
              <a:rPr lang="zh-CN" altLang="en-US" sz="1600" b="0" i="0">
                <a:solidFill>
                  <a:srgbClr val="09090B"/>
                </a:solidFill>
                <a:latin typeface="微软雅黑" charset="0"/>
                <a:ea typeface="微软雅黑" charset="0"/>
              </a:rPr>
              <a:t>分类</a:t>
            </a:r>
            <a:endParaRPr lang="zh-CN" altLang="en-US" sz="1600" b="0" i="0">
              <a:solidFill>
                <a:srgbClr val="09090B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89570" y="805815"/>
            <a:ext cx="2675890" cy="193802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b="1" i="0">
                <a:solidFill>
                  <a:srgbClr val="09090B"/>
                </a:solidFill>
                <a:latin typeface="微软雅黑" charset="0"/>
                <a:ea typeface="微软雅黑" charset="0"/>
              </a:rPr>
              <a:t>视频号矩阵管理</a:t>
            </a:r>
            <a:endParaRPr lang="zh-CN" altLang="en-US" sz="1600" b="1" i="0">
              <a:solidFill>
                <a:srgbClr val="09090B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1600" b="0" i="0">
                <a:solidFill>
                  <a:srgbClr val="09090B"/>
                </a:solidFill>
                <a:latin typeface="微软雅黑" charset="0"/>
                <a:ea typeface="微软雅黑" charset="0"/>
              </a:rPr>
              <a:t>支持账号数据</a:t>
            </a:r>
            <a:endParaRPr lang="zh-CN" altLang="en-US" sz="1600" b="0" i="0">
              <a:solidFill>
                <a:srgbClr val="09090B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1600">
                <a:solidFill>
                  <a:srgbClr val="09090B"/>
                </a:solidFill>
                <a:latin typeface="微软雅黑" charset="0"/>
                <a:ea typeface="微软雅黑" charset="0"/>
                <a:sym typeface="+mn-ea"/>
              </a:rPr>
              <a:t>支持作品数据汇总</a:t>
            </a:r>
            <a:endParaRPr lang="en-US" altLang="zh-CN" sz="1600"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1600">
                <a:solidFill>
                  <a:srgbClr val="09090B"/>
                </a:solidFill>
                <a:latin typeface="微软雅黑" charset="0"/>
                <a:ea typeface="微软雅黑" charset="0"/>
                <a:sym typeface="+mn-ea"/>
              </a:rPr>
              <a:t>支持按账号数据汇总</a:t>
            </a:r>
            <a:endParaRPr lang="en-US" altLang="zh-CN" sz="1600"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1600">
                <a:solidFill>
                  <a:srgbClr val="09090B"/>
                </a:solidFill>
                <a:latin typeface="微软雅黑" charset="0"/>
                <a:ea typeface="微软雅黑" charset="0"/>
                <a:sym typeface="+mn-ea"/>
              </a:rPr>
              <a:t>支持作品数据</a:t>
            </a:r>
            <a:endParaRPr lang="zh-CN" altLang="en-US" sz="1600" b="0" i="0">
              <a:solidFill>
                <a:srgbClr val="09090B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5215" y="935990"/>
            <a:ext cx="2892425" cy="156845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b="1" i="0">
                <a:solidFill>
                  <a:srgbClr val="09090B"/>
                </a:solidFill>
                <a:latin typeface="微软雅黑" charset="0"/>
                <a:ea typeface="微软雅黑" charset="0"/>
                <a:cs typeface="微软雅黑" charset="0"/>
              </a:rPr>
              <a:t>覆盖短视频平台</a:t>
            </a:r>
            <a:endParaRPr lang="en-US" altLang="zh-CN" sz="1600" b="0" i="0">
              <a:solidFill>
                <a:srgbClr val="09090B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1600" b="0" i="0">
                <a:solidFill>
                  <a:srgbClr val="09090B"/>
                </a:solidFill>
                <a:latin typeface="微软雅黑" charset="0"/>
                <a:ea typeface="微软雅黑" charset="0"/>
                <a:cs typeface="微软雅黑" charset="0"/>
              </a:rPr>
              <a:t>微信视频号</a:t>
            </a:r>
            <a:endParaRPr lang="zh-CN" altLang="en-US" sz="1600" b="0" i="0">
              <a:solidFill>
                <a:srgbClr val="09090B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1600" b="0" i="0">
                <a:solidFill>
                  <a:srgbClr val="09090B"/>
                </a:solidFill>
                <a:latin typeface="微软雅黑" charset="0"/>
                <a:ea typeface="微软雅黑" charset="0"/>
                <a:cs typeface="微软雅黑" charset="0"/>
              </a:rPr>
              <a:t>抖音</a:t>
            </a:r>
            <a:endParaRPr lang="zh-CN" altLang="en-US" sz="1600" b="0" i="0">
              <a:solidFill>
                <a:srgbClr val="09090B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1600" b="0" i="0">
                <a:solidFill>
                  <a:srgbClr val="09090B"/>
                </a:solidFill>
                <a:latin typeface="微软雅黑" charset="0"/>
                <a:ea typeface="微软雅黑" charset="0"/>
                <a:cs typeface="微软雅黑" charset="0"/>
              </a:rPr>
              <a:t>快手</a:t>
            </a:r>
            <a:r>
              <a:rPr lang="en-US" altLang="zh-CN" sz="1600" b="0" i="0">
                <a:solidFill>
                  <a:srgbClr val="09090B"/>
                </a:solidFill>
                <a:latin typeface="微软雅黑" charset="0"/>
                <a:ea typeface="微软雅黑" charset="0"/>
                <a:cs typeface="微软雅黑" charset="0"/>
              </a:rPr>
              <a:t>....</a:t>
            </a:r>
            <a:endParaRPr lang="en-US" altLang="zh-CN" sz="1600" b="0" i="0">
              <a:solidFill>
                <a:srgbClr val="09090B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extbox 604"/>
          <p:cNvSpPr/>
          <p:nvPr/>
        </p:nvSpPr>
        <p:spPr>
          <a:xfrm>
            <a:off x="548640" y="241935"/>
            <a:ext cx="7919085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新媒体：专属知识库，构建你的自有</a:t>
            </a:r>
            <a:r>
              <a:rPr lang="en-US" altLang="zh-CN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数据库</a:t>
            </a:r>
            <a:endParaRPr lang="zh-CN" altLang="en-US" sz="2800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" y="1807845"/>
            <a:ext cx="8139430" cy="4768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35" y="2823845"/>
            <a:ext cx="6163310" cy="3752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180975" y="831215"/>
            <a:ext cx="9928225" cy="847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28625" algn="l" rtl="0" eaLnBrk="0">
              <a:lnSpc>
                <a:spcPct val="96000"/>
              </a:lnSpc>
              <a:spcBef>
                <a:spcPts val="1760"/>
              </a:spcBef>
            </a:pPr>
            <a:r>
              <a:rPr lang="en-US" altLang="zh-CN" kern="0" spc="-2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10</a:t>
            </a:r>
            <a:r>
              <a:rPr lang="zh-CN" altLang="en-US" kern="0" spc="-2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分钟打造你的专属知识库</a:t>
            </a:r>
            <a:r>
              <a:rPr lang="zh-CN" kern="0" spc="-2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，兼容文档、链接，</a:t>
            </a:r>
            <a:r>
              <a:rPr lang="en-US" altLang="zh-CN" kern="0" spc="-2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kern="0" spc="-2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自动化快速学习！</a:t>
            </a:r>
            <a:endParaRPr lang="zh-CN" altLang="en-US" kern="0" spc="-20" dirty="0">
              <a:solidFill>
                <a:schemeClr val="tx1"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428625" algn="l" rtl="0" eaLnBrk="0">
              <a:lnSpc>
                <a:spcPct val="96000"/>
              </a:lnSpc>
              <a:spcBef>
                <a:spcPts val="1760"/>
              </a:spcBef>
            </a:pPr>
            <a:r>
              <a:rPr lang="zh-CN" altLang="en-US" kern="0" spc="-2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极速产出匹配“目标风格”的</a:t>
            </a:r>
            <a:r>
              <a:rPr lang="zh-CN" altLang="en-US" kern="0" spc="-20" dirty="0">
                <a:solidFill>
                  <a:schemeClr val="tx1"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内容</a:t>
            </a:r>
            <a:endParaRPr lang="zh-CN" altLang="en-US" kern="0" spc="-20" dirty="0">
              <a:solidFill>
                <a:schemeClr val="tx1"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/>
          <p:nvPr/>
        </p:nvSpPr>
        <p:spPr bwMode="auto">
          <a:xfrm>
            <a:off x="417195" y="387350"/>
            <a:ext cx="10871200" cy="235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zh-CN" sz="3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熵变</a:t>
            </a:r>
            <a:r>
              <a:rPr lang="zh-CN" altLang="en-US" sz="3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智元</a:t>
            </a:r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AI</a:t>
            </a:r>
            <a:r>
              <a:rPr lang="zh-CN" altLang="en-US" sz="3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：</a:t>
            </a:r>
            <a:r>
              <a:rPr lang="zh-CN" altLang="en-US" sz="3600" b="1" spc="20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致力于开创中国</a:t>
            </a:r>
            <a:r>
              <a:rPr lang="en-US" altLang="zh-CN" sz="3600" b="1" spc="20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3600" b="1" spc="20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智能营销新范式</a:t>
            </a:r>
            <a:endParaRPr lang="zh-CN" altLang="en-US" sz="3600" b="1" spc="20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endParaRPr lang="en-US" altLang="zh-CN" sz="150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熵变智元（北京）科技有限公司是一家以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AI Agent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中枢平台为核心的高科技企业，专注于通过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LLM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、多模态技术与智能体协同体系重塑企业效能，助力智能化转型。完美结合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“A I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大模型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+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社交平台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” 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，使得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AI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数智员工通过微信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、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WhatsApp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等社交平台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，主动联系营销，维系客户，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引导客户自助下单，将传统机器人从【成本单位】转变为【盈利单位】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，帮助企业在线上获客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、留存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、转化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、复购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等全流程实现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“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无人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  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操作，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自动聊单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 ”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。</a:t>
            </a:r>
            <a:endParaRPr lang="zh-CN" altLang="en-US" sz="1400">
              <a:solidFill>
                <a:schemeClr val="tx2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公司成立于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年，团队核心成员来自清华、密歇根大学、美国东北大学及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Intel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等顶尖机构，斩获</a:t>
            </a:r>
            <a:r>
              <a:rPr lang="en-US" altLang="zh-CN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15+AI</a:t>
            </a:r>
            <a:r>
              <a:rPr lang="zh-CN" altLang="en-US" sz="1400">
                <a:solidFill>
                  <a:schemeClr val="tx2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智能体大赛奖项。</a:t>
            </a:r>
            <a:endParaRPr lang="zh-CN" altLang="en-US" sz="1400">
              <a:solidFill>
                <a:schemeClr val="tx2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  <a:p>
            <a:pPr algn="l" defTabSz="1219200" fontAlgn="base">
              <a:lnSpc>
                <a:spcPct val="150000"/>
              </a:lnSpc>
              <a:spcBef>
                <a:spcPts val="1335"/>
              </a:spcBef>
              <a:spcAft>
                <a:spcPct val="0"/>
              </a:spcAft>
            </a:pPr>
            <a:endParaRPr lang="zh-CN" altLang="en-US" sz="1400">
              <a:solidFill>
                <a:schemeClr val="tx2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650" y="3981450"/>
            <a:ext cx="3289300" cy="2323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981450"/>
            <a:ext cx="3286125" cy="2349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195" y="3981450"/>
            <a:ext cx="3295015" cy="23266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4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744855" y="1193165"/>
            <a:ext cx="10899775" cy="4361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 flipV="1">
            <a:off x="2303780" y="3060700"/>
            <a:ext cx="7782560" cy="762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274695" y="3620770"/>
            <a:ext cx="6934835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营销：数据分析与营销洞察</a:t>
            </a:r>
            <a:endParaRPr lang="zh-CN" altLang="en-US" sz="2800" spc="20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8150" y="1800860"/>
            <a:ext cx="4755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</a:rPr>
              <a:t>产品介绍</a:t>
            </a:r>
            <a:endParaRPr lang="zh-CN" altLang="en-US" sz="54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124"/>
          <p:cNvGrpSpPr/>
          <p:nvPr/>
        </p:nvGrpSpPr>
        <p:grpSpPr>
          <a:xfrm rot="21600000">
            <a:off x="4173220" y="1813179"/>
            <a:ext cx="3930650" cy="3494786"/>
            <a:chOff x="0" y="0"/>
            <a:chExt cx="3930650" cy="3494786"/>
          </a:xfrm>
        </p:grpSpPr>
        <p:pic>
          <p:nvPicPr>
            <p:cNvPr id="5" name="picture 10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3930650" cy="3494786"/>
            </a:xfrm>
            <a:prstGeom prst="rect">
              <a:avLst/>
            </a:prstGeom>
          </p:spPr>
        </p:pic>
        <p:sp>
          <p:nvSpPr>
            <p:cNvPr id="6" name="textbox 1020"/>
            <p:cNvSpPr/>
            <p:nvPr/>
          </p:nvSpPr>
          <p:spPr>
            <a:xfrm>
              <a:off x="-12700" y="-12700"/>
              <a:ext cx="3956684" cy="354075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sz="4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163320" algn="l" rtl="0" eaLnBrk="0">
                <a:lnSpc>
                  <a:spcPts val="2645"/>
                </a:lnSpc>
                <a:spcBef>
                  <a:spcPts val="5"/>
                </a:spcBef>
                <a:tabLst>
                  <a:tab pos="1315720" algn="l"/>
                </a:tabLst>
              </a:pPr>
              <a:r>
                <a:rPr sz="2000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	</a:t>
              </a:r>
              <a:r>
                <a:rPr sz="2000" b="1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sz="2000" kern="0" spc="4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2000" b="1" kern="0" spc="4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客户洞察</a:t>
              </a:r>
              <a:endParaRPr sz="2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00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00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969010" algn="l" rtl="0" eaLnBrk="0">
                <a:lnSpc>
                  <a:spcPct val="88000"/>
                </a:lnSpc>
                <a:spcBef>
                  <a:spcPts val="460"/>
                </a:spcBef>
              </a:pPr>
              <a:r>
                <a:rPr sz="1500" b="1" kern="0" spc="80" dirty="0">
                  <a:solidFill>
                    <a:srgbClr val="3F7B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精准掌握客户全面情况</a:t>
              </a:r>
              <a:endParaRPr sz="15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255905" algn="ctr" rtl="0" eaLnBrk="0">
                <a:lnSpc>
                  <a:spcPts val="1550"/>
                </a:lnSpc>
                <a:spcBef>
                  <a:spcPts val="1315"/>
                </a:spcBef>
              </a:pPr>
              <a:r>
                <a:rPr sz="1200" kern="0" spc="-1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AI 基于全渠道全量数据</a:t>
              </a:r>
              <a:r>
                <a:rPr sz="1200" kern="0" spc="-21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200" kern="0" spc="-1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，洞察客户需求、</a:t>
              </a:r>
              <a:r>
                <a:rPr sz="1200" kern="0" spc="-30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200" kern="0" spc="-1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识别客户异</a:t>
              </a:r>
              <a:endParaRPr sz="12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256540" algn="ctr" rtl="0" eaLnBrk="0">
                <a:lnSpc>
                  <a:spcPct val="150000"/>
                </a:lnSpc>
                <a:spcBef>
                  <a:spcPts val="20"/>
                </a:spcBef>
              </a:pPr>
              <a:r>
                <a:rPr sz="1200" kern="0" spc="-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议及情况、</a:t>
              </a:r>
              <a:r>
                <a:rPr sz="1200" kern="0" spc="-28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200" kern="0" spc="-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判断流失风险</a:t>
              </a:r>
              <a:r>
                <a:rPr sz="1200" kern="0" spc="-2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200" kern="0" spc="-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，帮您管好客</a:t>
              </a:r>
              <a:r>
                <a:rPr sz="1200" kern="0" spc="-3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户资产</a:t>
              </a:r>
              <a:r>
                <a:rPr sz="1200" kern="0" spc="-2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200" kern="0" spc="-3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，提升</a:t>
              </a:r>
              <a:r>
                <a:rPr sz="1200" kern="0" spc="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</a:t>
              </a:r>
              <a:r>
                <a:rPr sz="1200" kern="0" spc="-1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销售业绩</a:t>
              </a:r>
              <a:endParaRPr sz="12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pic>
          <p:nvPicPr>
            <p:cNvPr id="7" name="picture 10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838083" y="61015"/>
              <a:ext cx="312944" cy="325582"/>
            </a:xfrm>
            <a:prstGeom prst="rect">
              <a:avLst/>
            </a:prstGeom>
          </p:spPr>
        </p:pic>
      </p:grpSp>
      <p:grpSp>
        <p:nvGrpSpPr>
          <p:cNvPr id="8" name="group 126"/>
          <p:cNvGrpSpPr/>
          <p:nvPr/>
        </p:nvGrpSpPr>
        <p:grpSpPr>
          <a:xfrm rot="21600000">
            <a:off x="8218170" y="1813179"/>
            <a:ext cx="3642359" cy="3494150"/>
            <a:chOff x="0" y="0"/>
            <a:chExt cx="3642359" cy="3494150"/>
          </a:xfrm>
        </p:grpSpPr>
        <p:pic>
          <p:nvPicPr>
            <p:cNvPr id="9" name="picture 10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642359" cy="3494150"/>
            </a:xfrm>
            <a:prstGeom prst="rect">
              <a:avLst/>
            </a:prstGeom>
          </p:spPr>
        </p:pic>
        <p:sp>
          <p:nvSpPr>
            <p:cNvPr id="10" name="textbox 1026"/>
            <p:cNvSpPr/>
            <p:nvPr/>
          </p:nvSpPr>
          <p:spPr>
            <a:xfrm>
              <a:off x="-12700" y="-12700"/>
              <a:ext cx="3667759" cy="354075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sz="4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888365" algn="l" rtl="0" eaLnBrk="0">
                <a:lnSpc>
                  <a:spcPts val="2645"/>
                </a:lnSpc>
                <a:spcBef>
                  <a:spcPts val="5"/>
                </a:spcBef>
                <a:tabLst>
                  <a:tab pos="1108075" algn="l"/>
                </a:tabLst>
              </a:pPr>
              <a:r>
                <a:rPr sz="2000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	</a:t>
              </a:r>
              <a:r>
                <a:rPr sz="2000" b="1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sz="2000" kern="0" spc="4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2000" b="1" kern="0" spc="4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销售赋能</a:t>
              </a:r>
              <a:endParaRPr sz="2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70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859155" algn="l" rtl="0" eaLnBrk="0">
                <a:lnSpc>
                  <a:spcPct val="88000"/>
                </a:lnSpc>
                <a:spcBef>
                  <a:spcPts val="455"/>
                </a:spcBef>
              </a:pPr>
              <a:r>
                <a:rPr sz="1500" b="1" kern="0" spc="80" dirty="0">
                  <a:solidFill>
                    <a:srgbClr val="3F7B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让每个销售都成为销冠</a:t>
              </a:r>
              <a:endParaRPr sz="15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313690" algn="ctr" rtl="0" eaLnBrk="0">
                <a:lnSpc>
                  <a:spcPts val="1550"/>
                </a:lnSpc>
                <a:spcBef>
                  <a:spcPts val="1000"/>
                </a:spcBef>
              </a:pPr>
              <a:r>
                <a:rPr sz="1200" kern="0" spc="-1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AI 分析沟通内容</a:t>
              </a:r>
              <a:r>
                <a:rPr sz="1200" kern="0" spc="-2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200" kern="0" spc="-1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，提取标签</a:t>
              </a:r>
              <a:r>
                <a:rPr sz="1200" kern="0" spc="-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、</a:t>
              </a:r>
              <a:r>
                <a:rPr sz="1200" kern="0" spc="-29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200" kern="0" spc="-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完善画像</a:t>
              </a:r>
              <a:r>
                <a:rPr sz="1200" kern="0" spc="-2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200" kern="0" spc="-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，自</a:t>
              </a:r>
              <a:endParaRPr sz="12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316230" indent="-1270" algn="ctr" rtl="0" eaLnBrk="0">
                <a:lnSpc>
                  <a:spcPct val="150000"/>
                </a:lnSpc>
                <a:spcBef>
                  <a:spcPts val="25"/>
                </a:spcBef>
              </a:pPr>
              <a:r>
                <a:rPr sz="1200" kern="0" spc="-1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动生成复盘跟进记录并给出行动建议</a:t>
              </a:r>
              <a:r>
                <a:rPr sz="1200" kern="0" spc="-2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200" kern="0" spc="-2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，帮员</a:t>
              </a:r>
              <a:r>
                <a:rPr sz="1200" kern="0" spc="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 </a:t>
              </a:r>
              <a:r>
                <a:rPr sz="1200" kern="0" spc="-10" dirty="0">
                  <a:solidFill>
                    <a:srgbClr val="0F1423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工提供销售效率</a:t>
              </a:r>
              <a:endParaRPr sz="12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pic>
          <p:nvPicPr>
            <p:cNvPr id="11" name="picture 10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564495" y="56112"/>
              <a:ext cx="311770" cy="325582"/>
            </a:xfrm>
            <a:prstGeom prst="rect">
              <a:avLst/>
            </a:prstGeom>
          </p:spPr>
        </p:pic>
      </p:grpSp>
      <p:pic>
        <p:nvPicPr>
          <p:cNvPr id="13" name="picture 10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19405" y="2129789"/>
            <a:ext cx="3710939" cy="3163570"/>
          </a:xfrm>
          <a:prstGeom prst="rect">
            <a:avLst/>
          </a:prstGeom>
        </p:spPr>
      </p:pic>
      <p:sp>
        <p:nvSpPr>
          <p:cNvPr id="23" name="textbox 1056"/>
          <p:cNvSpPr/>
          <p:nvPr/>
        </p:nvSpPr>
        <p:spPr>
          <a:xfrm>
            <a:off x="604520" y="2621280"/>
            <a:ext cx="3215640" cy="8058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78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algn="ctr" rtl="0" eaLnBrk="0">
              <a:lnSpc>
                <a:spcPct val="88000"/>
              </a:lnSpc>
            </a:pPr>
            <a:r>
              <a:rPr sz="1500" b="1" kern="0" spc="160" dirty="0">
                <a:solidFill>
                  <a:srgbClr val="3F7B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员工工作</a:t>
            </a:r>
            <a:r>
              <a:rPr sz="1500" kern="0" spc="390" dirty="0">
                <a:solidFill>
                  <a:srgbClr val="3F7B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sz="1500" kern="0" spc="390" dirty="0">
              <a:solidFill>
                <a:srgbClr val="3F7BFF">
                  <a:alpha val="100000"/>
                </a:srgb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2700" algn="ctr" rtl="0" eaLnBrk="0">
              <a:lnSpc>
                <a:spcPct val="88000"/>
              </a:lnSpc>
            </a:pPr>
            <a:r>
              <a:rPr sz="1500" b="1" kern="0" spc="160" dirty="0">
                <a:solidFill>
                  <a:srgbClr val="3F7B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“质”</a:t>
            </a:r>
            <a:r>
              <a:rPr sz="1500" kern="0" spc="350" dirty="0">
                <a:solidFill>
                  <a:srgbClr val="3F7B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500" b="1" kern="0" spc="160" dirty="0">
                <a:solidFill>
                  <a:srgbClr val="3F7B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“量”随时掌握</a:t>
            </a:r>
            <a:endParaRPr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5" name="textbox 1060"/>
          <p:cNvSpPr/>
          <p:nvPr/>
        </p:nvSpPr>
        <p:spPr>
          <a:xfrm>
            <a:off x="6174184" y="3912796"/>
            <a:ext cx="1524000" cy="12033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algn="l" rtl="0" eaLnBrk="0">
              <a:lnSpc>
                <a:spcPts val="1815"/>
              </a:lnSpc>
            </a:pPr>
            <a:r>
              <a:rPr sz="1400" kern="0" spc="-2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客户问题/痛点分析</a:t>
            </a:r>
            <a:endParaRPr sz="1400" dirty="0">
              <a:latin typeface="微软雅黑" charset="0"/>
              <a:ea typeface="微软雅黑" charset="0"/>
              <a:cs typeface="微软雅黑" charset="0"/>
            </a:endParaRPr>
          </a:p>
          <a:p>
            <a:pPr marL="141605" algn="l" rtl="0" eaLnBrk="0">
              <a:lnSpc>
                <a:spcPct val="87000"/>
              </a:lnSpc>
              <a:spcBef>
                <a:spcPts val="970"/>
              </a:spcBef>
            </a:pPr>
            <a:r>
              <a:rPr sz="1400" kern="0" spc="-1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沟通关键词分析</a:t>
            </a:r>
            <a:endParaRPr sz="1400" dirty="0">
              <a:latin typeface="微软雅黑" charset="0"/>
              <a:ea typeface="微软雅黑" charset="0"/>
              <a:cs typeface="微软雅黑" charset="0"/>
            </a:endParaRPr>
          </a:p>
          <a:p>
            <a:pPr marL="407670" algn="l" rtl="0" eaLnBrk="0">
              <a:lnSpc>
                <a:spcPct val="86000"/>
              </a:lnSpc>
              <a:spcBef>
                <a:spcPts val="1055"/>
              </a:spcBef>
            </a:pPr>
            <a:r>
              <a:rPr sz="1400" kern="0" spc="-1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情绪识别</a:t>
            </a:r>
            <a:endParaRPr sz="14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10000"/>
              </a:lnSpc>
            </a:pPr>
            <a:endParaRPr sz="8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406400" algn="l" rtl="0" eaLnBrk="0">
              <a:lnSpc>
                <a:spcPct val="87000"/>
              </a:lnSpc>
            </a:pPr>
            <a:r>
              <a:rPr sz="1400" kern="0" spc="-1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客户异议</a:t>
            </a:r>
            <a:endParaRPr sz="1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6" name="rect 1062"/>
          <p:cNvSpPr/>
          <p:nvPr/>
        </p:nvSpPr>
        <p:spPr>
          <a:xfrm>
            <a:off x="578485" y="1813179"/>
            <a:ext cx="3215767" cy="507491"/>
          </a:xfrm>
          <a:prstGeom prst="rect">
            <a:avLst/>
          </a:prstGeom>
          <a:solidFill>
            <a:srgbClr val="0051F6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27" name="textbox 1064"/>
          <p:cNvSpPr/>
          <p:nvPr/>
        </p:nvSpPr>
        <p:spPr>
          <a:xfrm>
            <a:off x="9166283" y="3969311"/>
            <a:ext cx="1854200" cy="8959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279400" algn="l" rtl="0" eaLnBrk="0">
              <a:lnSpc>
                <a:spcPts val="1815"/>
              </a:lnSpc>
            </a:pPr>
            <a:r>
              <a:rPr sz="1400" kern="0" spc="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AI 客户字段提取</a:t>
            </a:r>
            <a:endParaRPr sz="14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algn="l" rtl="0" eaLnBrk="0">
              <a:lnSpc>
                <a:spcPts val="1815"/>
              </a:lnSpc>
              <a:spcBef>
                <a:spcPts val="705"/>
              </a:spcBef>
            </a:pPr>
            <a:r>
              <a:rPr sz="1400" kern="0" spc="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AI 生成跟进记录及摘要</a:t>
            </a:r>
            <a:endParaRPr sz="14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17000"/>
              </a:lnSpc>
            </a:pPr>
            <a:endParaRPr sz="500" dirty="0">
              <a:latin typeface="微软雅黑" charset="0"/>
              <a:ea typeface="微软雅黑" charset="0"/>
              <a:cs typeface="微软雅黑" charset="0"/>
            </a:endParaRPr>
          </a:p>
          <a:p>
            <a:pPr marL="279400" algn="l" rtl="0" eaLnBrk="0">
              <a:lnSpc>
                <a:spcPts val="1815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sz="1400" kern="0" spc="13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400" kern="0" spc="-1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自动补全标签</a:t>
            </a:r>
            <a:endParaRPr sz="1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8" name="textbox 1066"/>
          <p:cNvSpPr/>
          <p:nvPr/>
        </p:nvSpPr>
        <p:spPr>
          <a:xfrm>
            <a:off x="4622244" y="3944914"/>
            <a:ext cx="1092200" cy="12077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1400" kern="0" spc="-1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客户画像分析</a:t>
            </a:r>
            <a:endParaRPr sz="14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indent="91440" algn="l" rtl="0" eaLnBrk="0">
              <a:lnSpc>
                <a:spcPct val="156000"/>
              </a:lnSpc>
              <a:spcBef>
                <a:spcPts val="50"/>
              </a:spcBef>
            </a:pPr>
            <a:r>
              <a:rPr sz="1400" kern="0" spc="-1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意向度分析</a:t>
            </a:r>
            <a:r>
              <a:rPr sz="1400" kern="0" spc="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 </a:t>
            </a:r>
            <a:r>
              <a:rPr sz="1400" kern="0" spc="-1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客户流失预警</a:t>
            </a:r>
            <a:r>
              <a:rPr sz="1400" kern="0" spc="4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400" kern="0" spc="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sz="1400" kern="0" spc="20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竞争分析</a:t>
            </a:r>
            <a:endParaRPr sz="1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9" name="textbox 1068"/>
          <p:cNvSpPr/>
          <p:nvPr/>
        </p:nvSpPr>
        <p:spPr>
          <a:xfrm>
            <a:off x="1412051" y="4034716"/>
            <a:ext cx="1082675" cy="899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20000"/>
              </a:lnSpc>
            </a:pPr>
            <a:endParaRPr sz="1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0" name="textbox 1070"/>
          <p:cNvSpPr/>
          <p:nvPr/>
        </p:nvSpPr>
        <p:spPr>
          <a:xfrm>
            <a:off x="1084562" y="1868743"/>
            <a:ext cx="1760854" cy="3613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327660" algn="l" rtl="0" eaLnBrk="0">
              <a:lnSpc>
                <a:spcPts val="2645"/>
              </a:lnSpc>
              <a:tabLst>
                <a:tab pos="456565" algn="l"/>
              </a:tabLst>
            </a:pPr>
            <a:r>
              <a:rPr sz="2000" kern="0" spc="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	</a:t>
            </a:r>
            <a:r>
              <a:rPr sz="2000" b="1" kern="0" spc="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sz="2000" b="1" kern="0" spc="7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员工分析</a:t>
            </a:r>
            <a:endParaRPr sz="2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1" name="picture 10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97262" y="1896838"/>
            <a:ext cx="315056" cy="313059"/>
          </a:xfrm>
          <a:prstGeom prst="rect">
            <a:avLst/>
          </a:prstGeom>
        </p:spPr>
      </p:pic>
      <p:pic>
        <p:nvPicPr>
          <p:cNvPr id="55" name="picture 11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451337" y="3702050"/>
            <a:ext cx="7042809" cy="19684"/>
          </a:xfrm>
          <a:prstGeom prst="rect">
            <a:avLst/>
          </a:prstGeom>
        </p:spPr>
      </p:pic>
      <p:pic>
        <p:nvPicPr>
          <p:cNvPr id="58" name="picture 11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145639" y="1784133"/>
            <a:ext cx="72885" cy="69405"/>
          </a:xfrm>
          <a:prstGeom prst="rect">
            <a:avLst/>
          </a:prstGeom>
        </p:spPr>
      </p:pic>
      <p:sp>
        <p:nvSpPr>
          <p:cNvPr id="604" name="textbox 604"/>
          <p:cNvSpPr/>
          <p:nvPr/>
        </p:nvSpPr>
        <p:spPr>
          <a:xfrm>
            <a:off x="548640" y="241935"/>
            <a:ext cx="4076065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en-US" altLang="zh-CN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洞察</a:t>
            </a:r>
            <a:r>
              <a:rPr lang="en-US" altLang="zh-CN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营销数据分析</a:t>
            </a:r>
            <a:endParaRPr lang="zh-CN" altLang="en-US" sz="2800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31215" y="2990850"/>
            <a:ext cx="27622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0" algn="ctr" rtl="0" eaLnBrk="0">
              <a:lnSpc>
                <a:spcPct val="150000"/>
              </a:lnSpc>
            </a:pPr>
            <a:r>
              <a:rPr sz="1200" kern="0" spc="-2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 帮你听做质检</a:t>
            </a:r>
            <a:r>
              <a:rPr sz="1200" kern="0" spc="-22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sz="1200" kern="0" spc="-2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，分析</a:t>
            </a:r>
            <a:r>
              <a:rPr sz="1200" kern="0" spc="-3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员工问题</a:t>
            </a:r>
            <a:r>
              <a:rPr sz="1200" kern="0" spc="-22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sz="1200" kern="0" spc="-3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，评</a:t>
            </a:r>
            <a:r>
              <a:rPr sz="1200" kern="0" spc="-2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价执行力</a:t>
            </a:r>
            <a:r>
              <a:rPr sz="1200" kern="0" spc="-21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sz="1200" kern="0" spc="-20" dirty="0">
                <a:solidFill>
                  <a:srgbClr val="0F1423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，帮您管好员工</a:t>
            </a:r>
            <a:endParaRPr lang="zh-CN" altLang="en-US" sz="1200" kern="0" spc="-20" dirty="0">
              <a:solidFill>
                <a:srgbClr val="0F1423">
                  <a:alpha val="100000"/>
                </a:srgb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412240" y="3803015"/>
            <a:ext cx="20269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智能质检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员工评价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SOP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沟通分析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0" name="textbox 900"/>
          <p:cNvSpPr/>
          <p:nvPr/>
        </p:nvSpPr>
        <p:spPr>
          <a:xfrm>
            <a:off x="542861" y="279546"/>
            <a:ext cx="11171238" cy="164052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50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50000"/>
              </a:lnSpc>
            </a:pPr>
            <a:endParaRPr sz="5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50000"/>
              </a:lnSpc>
            </a:pPr>
            <a:endParaRPr sz="5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50000"/>
              </a:lnSpc>
            </a:pPr>
            <a:endParaRPr sz="5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50000"/>
              </a:lnSpc>
            </a:pPr>
            <a:endParaRPr sz="5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50000"/>
              </a:lnSpc>
            </a:pPr>
            <a:endParaRPr sz="300" dirty="0">
              <a:latin typeface="微软雅黑" charset="0"/>
              <a:ea typeface="微软雅黑" charset="0"/>
              <a:cs typeface="微软雅黑" charset="0"/>
            </a:endParaRPr>
          </a:p>
          <a:p>
            <a:pPr marL="47625" indent="-2540" eaLnBrk="0">
              <a:lnSpc>
                <a:spcPct val="150000"/>
              </a:lnSpc>
              <a:spcBef>
                <a:spcPts val="5"/>
              </a:spcBef>
            </a:pPr>
            <a:r>
              <a:rPr sz="1350" kern="0" spc="6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基于</a:t>
            </a:r>
            <a:r>
              <a:rPr sz="1350" kern="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LLM</a:t>
            </a:r>
            <a:r>
              <a:rPr sz="1350" kern="0" spc="6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的报告生成</a:t>
            </a:r>
            <a:r>
              <a:rPr sz="1350" kern="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Agent</a:t>
            </a:r>
            <a:r>
              <a:rPr sz="1350" kern="0" spc="6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，通过多智能体协作高效整合多源数据，实现财务分析</a:t>
            </a:r>
            <a:r>
              <a:rPr sz="1350" kern="0" spc="-18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350" kern="0" spc="6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、市场研究</a:t>
            </a:r>
            <a:r>
              <a:rPr sz="1350" kern="0" spc="-22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350" kern="0" spc="6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、技术评估等跨领域报告的自动化生成。</a:t>
            </a:r>
            <a:r>
              <a:rPr sz="1350" kern="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Agent    </a:t>
            </a:r>
            <a:r>
              <a:rPr sz="1350" kern="0" spc="5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自动完成数据收集</a:t>
            </a:r>
            <a:r>
              <a:rPr sz="1350" kern="0" spc="-23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350" kern="0" spc="5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、信息验证、趋势分析和推理总结</a:t>
            </a:r>
            <a:r>
              <a:rPr sz="1350" kern="0" spc="-21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350" kern="0" spc="5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，确保报告逻辑清晰</a:t>
            </a:r>
            <a:r>
              <a:rPr sz="1350" kern="0" spc="-21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350" kern="0" spc="5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、洞察深刻。</a:t>
            </a:r>
            <a:r>
              <a:rPr sz="1350" kern="0" spc="5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通过多智能体的分工合作，涵盖数据清洗、情境理解和</a:t>
            </a:r>
            <a:r>
              <a:rPr sz="1350" kern="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350" kern="0" spc="6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结论生成</a:t>
            </a:r>
            <a:r>
              <a:rPr sz="1350" kern="0" spc="-24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350" kern="0" spc="6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，保</a:t>
            </a:r>
            <a:r>
              <a:rPr sz="1350" kern="0" spc="6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证报告的专业水准。</a:t>
            </a:r>
            <a:endParaRPr sz="1350" kern="0" spc="65" dirty="0">
              <a:solidFill>
                <a:srgbClr val="212121">
                  <a:alpha val="100000"/>
                </a:srgb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rtl="0" eaLnBrk="0">
              <a:lnSpc>
                <a:spcPct val="150000"/>
              </a:lnSpc>
            </a:pPr>
            <a:r>
              <a:rPr sz="1350" kern="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Agent</a:t>
            </a:r>
            <a:r>
              <a:rPr sz="1350" kern="0" spc="6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具备动态学习与自适应优</a:t>
            </a:r>
            <a:r>
              <a:rPr sz="1350" kern="0" spc="6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化能力，持续提升生成质量</a:t>
            </a:r>
            <a:r>
              <a:rPr sz="1350" kern="0" spc="6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，支持实时报告生成与更新，满足企业快速决策</a:t>
            </a:r>
            <a:r>
              <a:rPr sz="1350" kern="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 </a:t>
            </a:r>
            <a:r>
              <a:rPr sz="1350" kern="0" spc="5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的需求。适用于金融服务</a:t>
            </a:r>
            <a:r>
              <a:rPr sz="1350" kern="0" spc="-24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350" kern="0" spc="5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、零售与消费品、制造业</a:t>
            </a:r>
            <a:r>
              <a:rPr sz="1350" kern="0" spc="-24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350" kern="0" spc="5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、医疗健康</a:t>
            </a:r>
            <a:r>
              <a:rPr sz="1350" kern="0" spc="-22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350" kern="0" spc="55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、科技研发等行业，帮助企业实现</a:t>
            </a:r>
            <a:r>
              <a:rPr sz="1350" kern="0" spc="5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从数据到洞察的智能化报告生成，提升业务效</a:t>
            </a:r>
            <a:r>
              <a:rPr sz="1350" kern="0" spc="-80" dirty="0">
                <a:solidFill>
                  <a:srgbClr val="212121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率和决策质量。</a:t>
            </a:r>
            <a:endParaRPr sz="1350" dirty="0">
              <a:latin typeface="微软雅黑" charset="0"/>
              <a:ea typeface="微软雅黑" charset="0"/>
              <a:cs typeface="微软雅黑" charset="0"/>
            </a:endParaRPr>
          </a:p>
          <a:p>
            <a:pPr marL="47625" indent="-2540" eaLnBrk="0">
              <a:lnSpc>
                <a:spcPct val="103000"/>
              </a:lnSpc>
              <a:spcBef>
                <a:spcPts val="5"/>
              </a:spcBef>
            </a:pPr>
            <a:endParaRPr sz="135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912" name="picture 9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726110" y="3697732"/>
            <a:ext cx="4460875" cy="1712976"/>
          </a:xfrm>
          <a:prstGeom prst="rect">
            <a:avLst/>
          </a:prstGeom>
        </p:spPr>
      </p:pic>
      <p:grpSp>
        <p:nvGrpSpPr>
          <p:cNvPr id="136" name="group 136"/>
          <p:cNvGrpSpPr/>
          <p:nvPr/>
        </p:nvGrpSpPr>
        <p:grpSpPr>
          <a:xfrm rot="21600000">
            <a:off x="1004760" y="3697414"/>
            <a:ext cx="4451350" cy="1427226"/>
            <a:chOff x="0" y="0"/>
            <a:chExt cx="8902700" cy="2854452"/>
          </a:xfrm>
        </p:grpSpPr>
        <p:sp>
          <p:nvSpPr>
            <p:cNvPr id="914" name="path 914"/>
            <p:cNvSpPr/>
            <p:nvPr/>
          </p:nvSpPr>
          <p:spPr>
            <a:xfrm>
              <a:off x="12700" y="12700"/>
              <a:ext cx="4314824" cy="781050"/>
            </a:xfrm>
            <a:custGeom>
              <a:avLst/>
              <a:gdLst/>
              <a:ahLst/>
              <a:cxnLst/>
              <a:rect l="0" t="0" r="0" b="0"/>
              <a:pathLst>
                <a:path w="6794" h="1230">
                  <a:moveTo>
                    <a:pt x="0" y="615"/>
                  </a:moveTo>
                  <a:cubicBezTo>
                    <a:pt x="0" y="275"/>
                    <a:pt x="275" y="0"/>
                    <a:pt x="614" y="0"/>
                  </a:cubicBezTo>
                  <a:lnTo>
                    <a:pt x="6180" y="0"/>
                  </a:lnTo>
                  <a:cubicBezTo>
                    <a:pt x="6519" y="0"/>
                    <a:pt x="6794" y="275"/>
                    <a:pt x="6794" y="615"/>
                  </a:cubicBezTo>
                  <a:lnTo>
                    <a:pt x="6794" y="615"/>
                  </a:lnTo>
                  <a:cubicBezTo>
                    <a:pt x="6794" y="954"/>
                    <a:pt x="6519" y="1230"/>
                    <a:pt x="6180" y="1230"/>
                  </a:cubicBezTo>
                  <a:lnTo>
                    <a:pt x="614" y="1230"/>
                  </a:lnTo>
                  <a:cubicBezTo>
                    <a:pt x="275" y="1230"/>
                    <a:pt x="0" y="954"/>
                    <a:pt x="0" y="615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  <p:sp>
          <p:nvSpPr>
            <p:cNvPr id="916" name="path 916"/>
            <p:cNvSpPr/>
            <p:nvPr/>
          </p:nvSpPr>
          <p:spPr>
            <a:xfrm>
              <a:off x="0" y="0"/>
              <a:ext cx="4340224" cy="806450"/>
            </a:xfrm>
            <a:custGeom>
              <a:avLst/>
              <a:gdLst/>
              <a:ahLst/>
              <a:cxnLst/>
              <a:rect l="0" t="0" r="0" b="0"/>
              <a:pathLst>
                <a:path w="6834" h="1270">
                  <a:moveTo>
                    <a:pt x="20" y="635"/>
                  </a:moveTo>
                  <a:cubicBezTo>
                    <a:pt x="20" y="295"/>
                    <a:pt x="295" y="20"/>
                    <a:pt x="634" y="20"/>
                  </a:cubicBezTo>
                  <a:lnTo>
                    <a:pt x="6200" y="20"/>
                  </a:lnTo>
                  <a:cubicBezTo>
                    <a:pt x="6539" y="20"/>
                    <a:pt x="6814" y="295"/>
                    <a:pt x="6814" y="635"/>
                  </a:cubicBezTo>
                  <a:lnTo>
                    <a:pt x="6814" y="635"/>
                  </a:lnTo>
                  <a:cubicBezTo>
                    <a:pt x="6814" y="974"/>
                    <a:pt x="6539" y="1250"/>
                    <a:pt x="6200" y="1250"/>
                  </a:cubicBezTo>
                  <a:lnTo>
                    <a:pt x="634" y="1250"/>
                  </a:lnTo>
                  <a:cubicBezTo>
                    <a:pt x="295" y="1250"/>
                    <a:pt x="20" y="974"/>
                    <a:pt x="20" y="635"/>
                  </a:cubicBezTo>
                </a:path>
              </a:pathLst>
            </a:custGeom>
            <a:noFill/>
            <a:ln w="25400" cap="flat">
              <a:solidFill>
                <a:srgbClr val="3D89CD"/>
              </a:solidFill>
              <a:prstDash val="solid"/>
              <a:round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  <p:sp>
          <p:nvSpPr>
            <p:cNvPr id="918" name="path 918"/>
            <p:cNvSpPr/>
            <p:nvPr/>
          </p:nvSpPr>
          <p:spPr>
            <a:xfrm>
              <a:off x="12700" y="1031875"/>
              <a:ext cx="4314824" cy="790702"/>
            </a:xfrm>
            <a:custGeom>
              <a:avLst/>
              <a:gdLst/>
              <a:ahLst/>
              <a:cxnLst/>
              <a:rect l="0" t="0" r="0" b="0"/>
              <a:pathLst>
                <a:path w="6794" h="1245">
                  <a:moveTo>
                    <a:pt x="0" y="622"/>
                  </a:moveTo>
                  <a:cubicBezTo>
                    <a:pt x="0" y="278"/>
                    <a:pt x="278" y="0"/>
                    <a:pt x="622" y="0"/>
                  </a:cubicBezTo>
                  <a:lnTo>
                    <a:pt x="6172" y="0"/>
                  </a:lnTo>
                  <a:cubicBezTo>
                    <a:pt x="6516" y="0"/>
                    <a:pt x="6794" y="278"/>
                    <a:pt x="6794" y="622"/>
                  </a:cubicBezTo>
                  <a:lnTo>
                    <a:pt x="6794" y="622"/>
                  </a:lnTo>
                  <a:cubicBezTo>
                    <a:pt x="6794" y="966"/>
                    <a:pt x="6516" y="1245"/>
                    <a:pt x="6172" y="1245"/>
                  </a:cubicBezTo>
                  <a:lnTo>
                    <a:pt x="622" y="1245"/>
                  </a:lnTo>
                  <a:cubicBezTo>
                    <a:pt x="278" y="1245"/>
                    <a:pt x="0" y="966"/>
                    <a:pt x="0" y="62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  <p:sp>
          <p:nvSpPr>
            <p:cNvPr id="920" name="path 920"/>
            <p:cNvSpPr/>
            <p:nvPr/>
          </p:nvSpPr>
          <p:spPr>
            <a:xfrm>
              <a:off x="0" y="1019175"/>
              <a:ext cx="4340224" cy="816102"/>
            </a:xfrm>
            <a:custGeom>
              <a:avLst/>
              <a:gdLst/>
              <a:ahLst/>
              <a:cxnLst/>
              <a:rect l="0" t="0" r="0" b="0"/>
              <a:pathLst>
                <a:path w="6834" h="1285">
                  <a:moveTo>
                    <a:pt x="20" y="642"/>
                  </a:moveTo>
                  <a:cubicBezTo>
                    <a:pt x="20" y="298"/>
                    <a:pt x="298" y="20"/>
                    <a:pt x="642" y="20"/>
                  </a:cubicBezTo>
                  <a:lnTo>
                    <a:pt x="6192" y="20"/>
                  </a:lnTo>
                  <a:cubicBezTo>
                    <a:pt x="6536" y="20"/>
                    <a:pt x="6814" y="298"/>
                    <a:pt x="6814" y="642"/>
                  </a:cubicBezTo>
                  <a:lnTo>
                    <a:pt x="6814" y="642"/>
                  </a:lnTo>
                  <a:cubicBezTo>
                    <a:pt x="6814" y="986"/>
                    <a:pt x="6536" y="1265"/>
                    <a:pt x="6192" y="1265"/>
                  </a:cubicBezTo>
                  <a:lnTo>
                    <a:pt x="642" y="1265"/>
                  </a:lnTo>
                  <a:cubicBezTo>
                    <a:pt x="298" y="1265"/>
                    <a:pt x="20" y="986"/>
                    <a:pt x="20" y="642"/>
                  </a:cubicBezTo>
                </a:path>
              </a:pathLst>
            </a:custGeom>
            <a:noFill/>
            <a:ln w="25400" cap="flat">
              <a:solidFill>
                <a:srgbClr val="3D89CD"/>
              </a:solidFill>
              <a:prstDash val="solid"/>
              <a:round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  <p:sp>
          <p:nvSpPr>
            <p:cNvPr id="922" name="path 922"/>
            <p:cNvSpPr/>
            <p:nvPr/>
          </p:nvSpPr>
          <p:spPr>
            <a:xfrm>
              <a:off x="4565650" y="12700"/>
              <a:ext cx="4324350" cy="781177"/>
            </a:xfrm>
            <a:custGeom>
              <a:avLst/>
              <a:gdLst/>
              <a:ahLst/>
              <a:cxnLst/>
              <a:rect l="0" t="0" r="0" b="0"/>
              <a:pathLst>
                <a:path w="6810" h="1230">
                  <a:moveTo>
                    <a:pt x="0" y="615"/>
                  </a:moveTo>
                  <a:cubicBezTo>
                    <a:pt x="0" y="275"/>
                    <a:pt x="275" y="0"/>
                    <a:pt x="614" y="0"/>
                  </a:cubicBezTo>
                  <a:lnTo>
                    <a:pt x="6195" y="0"/>
                  </a:lnTo>
                  <a:cubicBezTo>
                    <a:pt x="6534" y="0"/>
                    <a:pt x="6810" y="275"/>
                    <a:pt x="6810" y="615"/>
                  </a:cubicBezTo>
                  <a:lnTo>
                    <a:pt x="6810" y="615"/>
                  </a:lnTo>
                  <a:cubicBezTo>
                    <a:pt x="6810" y="954"/>
                    <a:pt x="6534" y="1230"/>
                    <a:pt x="6195" y="1230"/>
                  </a:cubicBezTo>
                  <a:lnTo>
                    <a:pt x="614" y="1230"/>
                  </a:lnTo>
                  <a:cubicBezTo>
                    <a:pt x="275" y="1230"/>
                    <a:pt x="0" y="954"/>
                    <a:pt x="0" y="615"/>
                  </a:cubicBezTo>
                  <a:lnTo>
                    <a:pt x="0" y="61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  <p:sp>
          <p:nvSpPr>
            <p:cNvPr id="924" name="path 924"/>
            <p:cNvSpPr/>
            <p:nvPr/>
          </p:nvSpPr>
          <p:spPr>
            <a:xfrm>
              <a:off x="4552950" y="0"/>
              <a:ext cx="4349750" cy="806577"/>
            </a:xfrm>
            <a:custGeom>
              <a:avLst/>
              <a:gdLst/>
              <a:ahLst/>
              <a:cxnLst/>
              <a:rect l="0" t="0" r="0" b="0"/>
              <a:pathLst>
                <a:path w="6850" h="1270">
                  <a:moveTo>
                    <a:pt x="20" y="635"/>
                  </a:moveTo>
                  <a:cubicBezTo>
                    <a:pt x="20" y="295"/>
                    <a:pt x="295" y="20"/>
                    <a:pt x="634" y="20"/>
                  </a:cubicBezTo>
                  <a:lnTo>
                    <a:pt x="6215" y="20"/>
                  </a:lnTo>
                  <a:cubicBezTo>
                    <a:pt x="6554" y="20"/>
                    <a:pt x="6830" y="295"/>
                    <a:pt x="6830" y="635"/>
                  </a:cubicBezTo>
                  <a:lnTo>
                    <a:pt x="6830" y="635"/>
                  </a:lnTo>
                  <a:cubicBezTo>
                    <a:pt x="6830" y="974"/>
                    <a:pt x="6554" y="1250"/>
                    <a:pt x="6215" y="1250"/>
                  </a:cubicBezTo>
                  <a:lnTo>
                    <a:pt x="634" y="1250"/>
                  </a:lnTo>
                  <a:cubicBezTo>
                    <a:pt x="295" y="1250"/>
                    <a:pt x="20" y="974"/>
                    <a:pt x="20" y="635"/>
                  </a:cubicBezTo>
                  <a:lnTo>
                    <a:pt x="20" y="635"/>
                  </a:lnTo>
                  <a:close/>
                </a:path>
              </a:pathLst>
            </a:custGeom>
            <a:noFill/>
            <a:ln w="25400" cap="flat">
              <a:solidFill>
                <a:srgbClr val="3D89CD"/>
              </a:solidFill>
              <a:prstDash val="solid"/>
              <a:round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  <p:sp>
          <p:nvSpPr>
            <p:cNvPr id="926" name="path 926"/>
            <p:cNvSpPr/>
            <p:nvPr/>
          </p:nvSpPr>
          <p:spPr>
            <a:xfrm>
              <a:off x="12700" y="2060575"/>
              <a:ext cx="4314824" cy="781050"/>
            </a:xfrm>
            <a:custGeom>
              <a:avLst/>
              <a:gdLst/>
              <a:ahLst/>
              <a:cxnLst/>
              <a:rect l="0" t="0" r="0" b="0"/>
              <a:pathLst>
                <a:path w="6794" h="1230">
                  <a:moveTo>
                    <a:pt x="0" y="614"/>
                  </a:moveTo>
                  <a:cubicBezTo>
                    <a:pt x="0" y="275"/>
                    <a:pt x="275" y="0"/>
                    <a:pt x="614" y="0"/>
                  </a:cubicBezTo>
                  <a:lnTo>
                    <a:pt x="6180" y="0"/>
                  </a:lnTo>
                  <a:cubicBezTo>
                    <a:pt x="6519" y="0"/>
                    <a:pt x="6794" y="275"/>
                    <a:pt x="6794" y="614"/>
                  </a:cubicBezTo>
                  <a:lnTo>
                    <a:pt x="6794" y="614"/>
                  </a:lnTo>
                  <a:cubicBezTo>
                    <a:pt x="6794" y="954"/>
                    <a:pt x="6519" y="1230"/>
                    <a:pt x="6180" y="1230"/>
                  </a:cubicBezTo>
                  <a:lnTo>
                    <a:pt x="614" y="1230"/>
                  </a:lnTo>
                  <a:cubicBezTo>
                    <a:pt x="275" y="1230"/>
                    <a:pt x="0" y="954"/>
                    <a:pt x="0" y="61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  <p:sp>
          <p:nvSpPr>
            <p:cNvPr id="928" name="path 928"/>
            <p:cNvSpPr/>
            <p:nvPr/>
          </p:nvSpPr>
          <p:spPr>
            <a:xfrm>
              <a:off x="0" y="2047875"/>
              <a:ext cx="4340224" cy="806450"/>
            </a:xfrm>
            <a:custGeom>
              <a:avLst/>
              <a:gdLst/>
              <a:ahLst/>
              <a:cxnLst/>
              <a:rect l="0" t="0" r="0" b="0"/>
              <a:pathLst>
                <a:path w="6834" h="1270">
                  <a:moveTo>
                    <a:pt x="20" y="634"/>
                  </a:moveTo>
                  <a:cubicBezTo>
                    <a:pt x="20" y="295"/>
                    <a:pt x="295" y="20"/>
                    <a:pt x="634" y="20"/>
                  </a:cubicBezTo>
                  <a:lnTo>
                    <a:pt x="6200" y="20"/>
                  </a:lnTo>
                  <a:cubicBezTo>
                    <a:pt x="6539" y="20"/>
                    <a:pt x="6814" y="295"/>
                    <a:pt x="6814" y="634"/>
                  </a:cubicBezTo>
                  <a:lnTo>
                    <a:pt x="6814" y="634"/>
                  </a:lnTo>
                  <a:cubicBezTo>
                    <a:pt x="6814" y="974"/>
                    <a:pt x="6539" y="1250"/>
                    <a:pt x="6200" y="1250"/>
                  </a:cubicBezTo>
                  <a:lnTo>
                    <a:pt x="634" y="1250"/>
                  </a:lnTo>
                  <a:cubicBezTo>
                    <a:pt x="295" y="1250"/>
                    <a:pt x="20" y="974"/>
                    <a:pt x="20" y="634"/>
                  </a:cubicBezTo>
                </a:path>
              </a:pathLst>
            </a:custGeom>
            <a:noFill/>
            <a:ln w="25400" cap="flat">
              <a:solidFill>
                <a:srgbClr val="3D89CD"/>
              </a:solidFill>
              <a:prstDash val="solid"/>
              <a:round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  <p:sp>
          <p:nvSpPr>
            <p:cNvPr id="930" name="path 930"/>
            <p:cNvSpPr/>
            <p:nvPr/>
          </p:nvSpPr>
          <p:spPr>
            <a:xfrm>
              <a:off x="4565650" y="1031875"/>
              <a:ext cx="4324350" cy="790575"/>
            </a:xfrm>
            <a:custGeom>
              <a:avLst/>
              <a:gdLst/>
              <a:ahLst/>
              <a:cxnLst/>
              <a:rect l="0" t="0" r="0" b="0"/>
              <a:pathLst>
                <a:path w="6810" h="1245">
                  <a:moveTo>
                    <a:pt x="0" y="622"/>
                  </a:moveTo>
                  <a:cubicBezTo>
                    <a:pt x="0" y="278"/>
                    <a:pt x="278" y="0"/>
                    <a:pt x="622" y="0"/>
                  </a:cubicBezTo>
                  <a:lnTo>
                    <a:pt x="6187" y="0"/>
                  </a:lnTo>
                  <a:cubicBezTo>
                    <a:pt x="6531" y="0"/>
                    <a:pt x="6810" y="278"/>
                    <a:pt x="6810" y="622"/>
                  </a:cubicBezTo>
                  <a:lnTo>
                    <a:pt x="6810" y="622"/>
                  </a:lnTo>
                  <a:cubicBezTo>
                    <a:pt x="6810" y="966"/>
                    <a:pt x="6531" y="1245"/>
                    <a:pt x="6187" y="1245"/>
                  </a:cubicBezTo>
                  <a:lnTo>
                    <a:pt x="622" y="1245"/>
                  </a:lnTo>
                  <a:cubicBezTo>
                    <a:pt x="278" y="1245"/>
                    <a:pt x="0" y="966"/>
                    <a:pt x="0" y="622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  <p:sp>
          <p:nvSpPr>
            <p:cNvPr id="932" name="path 932"/>
            <p:cNvSpPr/>
            <p:nvPr/>
          </p:nvSpPr>
          <p:spPr>
            <a:xfrm>
              <a:off x="4552950" y="1019175"/>
              <a:ext cx="4349750" cy="815975"/>
            </a:xfrm>
            <a:custGeom>
              <a:avLst/>
              <a:gdLst/>
              <a:ahLst/>
              <a:cxnLst/>
              <a:rect l="0" t="0" r="0" b="0"/>
              <a:pathLst>
                <a:path w="6850" h="1285">
                  <a:moveTo>
                    <a:pt x="20" y="642"/>
                  </a:moveTo>
                  <a:cubicBezTo>
                    <a:pt x="20" y="298"/>
                    <a:pt x="298" y="20"/>
                    <a:pt x="642" y="20"/>
                  </a:cubicBezTo>
                  <a:lnTo>
                    <a:pt x="6207" y="20"/>
                  </a:lnTo>
                  <a:cubicBezTo>
                    <a:pt x="6551" y="20"/>
                    <a:pt x="6830" y="298"/>
                    <a:pt x="6830" y="642"/>
                  </a:cubicBezTo>
                  <a:lnTo>
                    <a:pt x="6830" y="642"/>
                  </a:lnTo>
                  <a:cubicBezTo>
                    <a:pt x="6830" y="986"/>
                    <a:pt x="6551" y="1265"/>
                    <a:pt x="6207" y="1265"/>
                  </a:cubicBezTo>
                  <a:lnTo>
                    <a:pt x="642" y="1265"/>
                  </a:lnTo>
                  <a:cubicBezTo>
                    <a:pt x="298" y="1265"/>
                    <a:pt x="20" y="986"/>
                    <a:pt x="20" y="642"/>
                  </a:cubicBezTo>
                </a:path>
              </a:pathLst>
            </a:custGeom>
            <a:noFill/>
            <a:ln w="25400" cap="flat">
              <a:solidFill>
                <a:srgbClr val="3D89CD"/>
              </a:solidFill>
              <a:prstDash val="solid"/>
              <a:round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  <p:sp>
          <p:nvSpPr>
            <p:cNvPr id="934" name="path 934"/>
            <p:cNvSpPr/>
            <p:nvPr/>
          </p:nvSpPr>
          <p:spPr>
            <a:xfrm>
              <a:off x="4565650" y="2060575"/>
              <a:ext cx="4324350" cy="781176"/>
            </a:xfrm>
            <a:custGeom>
              <a:avLst/>
              <a:gdLst/>
              <a:ahLst/>
              <a:cxnLst/>
              <a:rect l="0" t="0" r="0" b="0"/>
              <a:pathLst>
                <a:path w="6810" h="1230">
                  <a:moveTo>
                    <a:pt x="0" y="615"/>
                  </a:moveTo>
                  <a:cubicBezTo>
                    <a:pt x="0" y="275"/>
                    <a:pt x="275" y="0"/>
                    <a:pt x="614" y="0"/>
                  </a:cubicBezTo>
                  <a:lnTo>
                    <a:pt x="6195" y="0"/>
                  </a:lnTo>
                  <a:cubicBezTo>
                    <a:pt x="6534" y="0"/>
                    <a:pt x="6810" y="275"/>
                    <a:pt x="6810" y="615"/>
                  </a:cubicBezTo>
                  <a:lnTo>
                    <a:pt x="6810" y="615"/>
                  </a:lnTo>
                  <a:cubicBezTo>
                    <a:pt x="6810" y="954"/>
                    <a:pt x="6534" y="1230"/>
                    <a:pt x="6195" y="1230"/>
                  </a:cubicBezTo>
                  <a:lnTo>
                    <a:pt x="614" y="1230"/>
                  </a:lnTo>
                  <a:cubicBezTo>
                    <a:pt x="275" y="1230"/>
                    <a:pt x="0" y="954"/>
                    <a:pt x="0" y="614"/>
                  </a:cubicBezTo>
                  <a:lnTo>
                    <a:pt x="0" y="61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  <p:sp>
          <p:nvSpPr>
            <p:cNvPr id="936" name="path 936"/>
            <p:cNvSpPr/>
            <p:nvPr/>
          </p:nvSpPr>
          <p:spPr>
            <a:xfrm>
              <a:off x="4552950" y="2047875"/>
              <a:ext cx="4349750" cy="806576"/>
            </a:xfrm>
            <a:custGeom>
              <a:avLst/>
              <a:gdLst/>
              <a:ahLst/>
              <a:cxnLst/>
              <a:rect l="0" t="0" r="0" b="0"/>
              <a:pathLst>
                <a:path w="6850" h="1270">
                  <a:moveTo>
                    <a:pt x="20" y="635"/>
                  </a:moveTo>
                  <a:cubicBezTo>
                    <a:pt x="20" y="295"/>
                    <a:pt x="295" y="20"/>
                    <a:pt x="634" y="20"/>
                  </a:cubicBezTo>
                  <a:lnTo>
                    <a:pt x="6215" y="20"/>
                  </a:lnTo>
                  <a:cubicBezTo>
                    <a:pt x="6554" y="20"/>
                    <a:pt x="6830" y="295"/>
                    <a:pt x="6830" y="635"/>
                  </a:cubicBezTo>
                  <a:lnTo>
                    <a:pt x="6830" y="635"/>
                  </a:lnTo>
                  <a:cubicBezTo>
                    <a:pt x="6830" y="974"/>
                    <a:pt x="6554" y="1250"/>
                    <a:pt x="6215" y="1250"/>
                  </a:cubicBezTo>
                  <a:lnTo>
                    <a:pt x="634" y="1250"/>
                  </a:lnTo>
                  <a:cubicBezTo>
                    <a:pt x="295" y="1250"/>
                    <a:pt x="20" y="974"/>
                    <a:pt x="20" y="634"/>
                  </a:cubicBezTo>
                  <a:lnTo>
                    <a:pt x="20" y="635"/>
                  </a:lnTo>
                  <a:close/>
                </a:path>
              </a:pathLst>
            </a:custGeom>
            <a:noFill/>
            <a:ln w="25400" cap="flat">
              <a:solidFill>
                <a:srgbClr val="3D89CD"/>
              </a:solidFill>
              <a:prstDash val="solid"/>
              <a:round/>
            </a:ln>
          </p:spPr>
          <p:txBody>
            <a:bodyPr rtlCol="0"/>
            <a:p>
              <a:pPr algn="ctr"/>
              <a:endParaRPr lang="zh-CN" altLang="en-US" sz="900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938" name="textbox 938"/>
          <p:cNvSpPr/>
          <p:nvPr/>
        </p:nvSpPr>
        <p:spPr>
          <a:xfrm>
            <a:off x="9102526" y="3826925"/>
            <a:ext cx="1820227" cy="14617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87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54305" algn="ctr" eaLnBrk="0">
              <a:lnSpc>
                <a:spcPct val="87000"/>
              </a:lnSpc>
            </a:pP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MS Gothic" panose="020B0609070205080204" charset="-128"/>
              </a:rPr>
              <a:t>患者数据</a:t>
            </a: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报告与健康分析</a:t>
            </a:r>
            <a:endParaRPr sz="1050" dirty="0"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13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3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3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371475" algn="l" eaLnBrk="0">
              <a:lnSpc>
                <a:spcPct val="88000"/>
              </a:lnSpc>
              <a:spcBef>
                <a:spcPts val="320"/>
              </a:spcBef>
            </a:pPr>
            <a:r>
              <a:rPr sz="1050" kern="0" spc="35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项目技术评估报告</a:t>
            </a:r>
            <a:endParaRPr sz="1050" dirty="0"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09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0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0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8255" algn="ctr" eaLnBrk="0">
              <a:lnSpc>
                <a:spcPct val="88000"/>
              </a:lnSpc>
              <a:spcBef>
                <a:spcPts val="320"/>
              </a:spcBef>
            </a:pP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MS Gothic" panose="020B0609070205080204" charset="-128"/>
              </a:rPr>
              <a:t>可持</a:t>
            </a: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续性与能源消耗分析报告</a:t>
            </a:r>
            <a:endParaRPr sz="1050" dirty="0"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11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1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2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06000"/>
              </a:lnSpc>
            </a:pPr>
            <a:endParaRPr sz="25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6350" algn="ctr" eaLnBrk="0">
              <a:lnSpc>
                <a:spcPct val="89000"/>
              </a:lnSpc>
              <a:spcBef>
                <a:spcPts val="5"/>
              </a:spcBef>
            </a:pPr>
            <a:r>
              <a:rPr sz="1050" kern="0" spc="45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竞争对手分析与市场策略</a:t>
            </a: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报告</a:t>
            </a:r>
            <a:endParaRPr sz="1050" dirty="0"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</p:txBody>
      </p:sp>
      <p:sp>
        <p:nvSpPr>
          <p:cNvPr id="940" name="textbox 940"/>
          <p:cNvSpPr/>
          <p:nvPr/>
        </p:nvSpPr>
        <p:spPr>
          <a:xfrm>
            <a:off x="6880292" y="3825929"/>
            <a:ext cx="1680210" cy="146018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83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81280" algn="ctr" eaLnBrk="0">
              <a:lnSpc>
                <a:spcPct val="88000"/>
              </a:lnSpc>
            </a:pP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贷款信息的风险评估报告</a:t>
            </a:r>
            <a:endParaRPr sz="1050" dirty="0"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11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2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2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6350" algn="ctr" eaLnBrk="0">
              <a:lnSpc>
                <a:spcPct val="88000"/>
              </a:lnSpc>
              <a:spcBef>
                <a:spcPts val="320"/>
              </a:spcBef>
            </a:pP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MS Gothic" panose="020B0609070205080204" charset="-128"/>
              </a:rPr>
              <a:t>供</a:t>
            </a: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应链与生产效率分析报告</a:t>
            </a:r>
            <a:endParaRPr sz="1050" dirty="0"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11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2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2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300355" algn="ctr" eaLnBrk="0">
              <a:lnSpc>
                <a:spcPct val="89000"/>
              </a:lnSpc>
              <a:spcBef>
                <a:spcPts val="320"/>
              </a:spcBef>
            </a:pPr>
            <a:r>
              <a:rPr sz="1050" kern="0" spc="35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战略财务报告生成</a:t>
            </a:r>
            <a:endParaRPr sz="1050" dirty="0"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  <a:p>
            <a:pPr algn="ctr" rtl="0" eaLnBrk="0">
              <a:lnSpc>
                <a:spcPct val="110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0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1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05000"/>
              </a:lnSpc>
            </a:pPr>
            <a:endParaRPr sz="25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225425" algn="ctr" eaLnBrk="0">
              <a:lnSpc>
                <a:spcPct val="87000"/>
              </a:lnSpc>
              <a:spcBef>
                <a:spcPts val="5"/>
              </a:spcBef>
            </a:pP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MS Gothic" panose="020B0609070205080204" charset="-128"/>
              </a:rPr>
              <a:t>法律与合</a:t>
            </a: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规分析报告</a:t>
            </a:r>
            <a:endParaRPr sz="1050" dirty="0"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</p:txBody>
      </p:sp>
      <p:sp>
        <p:nvSpPr>
          <p:cNvPr id="946" name="textbox 946"/>
          <p:cNvSpPr/>
          <p:nvPr/>
        </p:nvSpPr>
        <p:spPr>
          <a:xfrm>
            <a:off x="1576717" y="4334798"/>
            <a:ext cx="980440" cy="66833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92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6350" algn="ctr" eaLnBrk="0">
              <a:lnSpc>
                <a:spcPct val="86000"/>
              </a:lnSpc>
            </a:pPr>
            <a:r>
              <a:rPr sz="1050" kern="0" spc="35" dirty="0">
                <a:solidFill>
                  <a:srgbClr val="060607">
                    <a:alpha val="100000"/>
                  </a:srgbClr>
                </a:solidFill>
                <a:latin typeface="微软雅黑" charset="0"/>
                <a:ea typeface="微软雅黑" charset="0"/>
                <a:cs typeface="MS Gothic" panose="020B0609070205080204" charset="-128"/>
              </a:rPr>
              <a:t>洞察生成与分析</a:t>
            </a:r>
            <a:endParaRPr sz="1050" dirty="0">
              <a:latin typeface="微软雅黑" charset="0"/>
              <a:ea typeface="微软雅黑" charset="0"/>
              <a:cs typeface="MS Gothic" panose="020B0609070205080204" charset="-128"/>
            </a:endParaRPr>
          </a:p>
          <a:p>
            <a:pPr algn="ctr" rtl="0" eaLnBrk="0">
              <a:lnSpc>
                <a:spcPct val="110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0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0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1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06000"/>
              </a:lnSpc>
            </a:pPr>
            <a:endParaRPr sz="25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97155" algn="ctr" eaLnBrk="0">
              <a:lnSpc>
                <a:spcPct val="88000"/>
              </a:lnSpc>
              <a:spcBef>
                <a:spcPts val="5"/>
              </a:spcBef>
            </a:pP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MS Gothic" panose="020B0609070205080204" charset="-128"/>
              </a:rPr>
              <a:t>校</a:t>
            </a: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对与优化</a:t>
            </a:r>
            <a:endParaRPr sz="1050" dirty="0"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</p:txBody>
      </p:sp>
      <p:sp>
        <p:nvSpPr>
          <p:cNvPr id="948" name="textbox 948"/>
          <p:cNvSpPr/>
          <p:nvPr/>
        </p:nvSpPr>
        <p:spPr>
          <a:xfrm>
            <a:off x="3865774" y="4334798"/>
            <a:ext cx="980757" cy="66643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94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226060" algn="ctr" eaLnBrk="0">
              <a:lnSpc>
                <a:spcPct val="86000"/>
              </a:lnSpc>
            </a:pPr>
            <a:r>
              <a:rPr sz="1050" kern="0" spc="25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MS Gothic" panose="020B0609070205080204" charset="-128"/>
              </a:rPr>
              <a:t>推理智能</a:t>
            </a:r>
            <a:endParaRPr sz="1050" dirty="0">
              <a:latin typeface="微软雅黑" charset="0"/>
              <a:ea typeface="微软雅黑" charset="0"/>
              <a:cs typeface="MS Gothic" panose="020B0609070205080204" charset="-128"/>
            </a:endParaRPr>
          </a:p>
          <a:p>
            <a:pPr algn="ctr" rtl="0" eaLnBrk="0">
              <a:lnSpc>
                <a:spcPct val="110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0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1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11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ctr" rtl="0" eaLnBrk="0">
              <a:lnSpc>
                <a:spcPct val="106000"/>
              </a:lnSpc>
            </a:pPr>
            <a:endParaRPr sz="25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6350" algn="ctr" eaLnBrk="0">
              <a:lnSpc>
                <a:spcPct val="86000"/>
              </a:lnSpc>
              <a:spcBef>
                <a:spcPts val="5"/>
              </a:spcBef>
            </a:pPr>
            <a:r>
              <a:rPr sz="1050" kern="0" spc="35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MS Gothic" panose="020B0609070205080204" charset="-128"/>
              </a:rPr>
              <a:t>高度个性定制化</a:t>
            </a:r>
            <a:endParaRPr sz="1050" dirty="0">
              <a:latin typeface="微软雅黑" charset="0"/>
              <a:ea typeface="微软雅黑" charset="0"/>
              <a:cs typeface="MS Gothic" panose="020B0609070205080204" charset="-128"/>
            </a:endParaRPr>
          </a:p>
        </p:txBody>
      </p:sp>
      <p:sp>
        <p:nvSpPr>
          <p:cNvPr id="954" name="textbox 954"/>
          <p:cNvSpPr/>
          <p:nvPr/>
        </p:nvSpPr>
        <p:spPr>
          <a:xfrm>
            <a:off x="1525364" y="3822543"/>
            <a:ext cx="3456940" cy="1517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81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350" algn="ctr" eaLnBrk="0">
              <a:lnSpc>
                <a:spcPct val="87000"/>
              </a:lnSpc>
            </a:pP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数据收集与整理</a:t>
            </a:r>
            <a:r>
              <a:rPr sz="1050" kern="0" spc="1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                 </a:t>
            </a:r>
            <a:r>
              <a:rPr lang="en-US" sz="1050" kern="0" spc="1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    </a:t>
            </a:r>
            <a:r>
              <a:rPr sz="105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报告预览与多轮互动</a:t>
            </a:r>
            <a:endParaRPr sz="105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60" name="textbox 960"/>
          <p:cNvSpPr/>
          <p:nvPr/>
        </p:nvSpPr>
        <p:spPr>
          <a:xfrm>
            <a:off x="584128" y="2068013"/>
            <a:ext cx="1232218" cy="189548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sz="1350" dirty="0">
              <a:latin typeface="微软雅黑" charset="0"/>
              <a:ea typeface="微软雅黑" charset="0"/>
              <a:cs typeface="MS Gothic" panose="020B0609070205080204" charset="-128"/>
            </a:endParaRPr>
          </a:p>
        </p:txBody>
      </p:sp>
      <p:sp>
        <p:nvSpPr>
          <p:cNvPr id="962" name="path 962"/>
          <p:cNvSpPr/>
          <p:nvPr/>
        </p:nvSpPr>
        <p:spPr>
          <a:xfrm>
            <a:off x="6803891" y="3526282"/>
            <a:ext cx="4286264" cy="17462"/>
          </a:xfrm>
          <a:custGeom>
            <a:avLst/>
            <a:gdLst/>
            <a:ahLst/>
            <a:cxnLst/>
            <a:rect l="0" t="0" r="0" b="0"/>
            <a:pathLst>
              <a:path w="13500" h="54">
                <a:moveTo>
                  <a:pt x="0" y="20"/>
                </a:moveTo>
                <a:lnTo>
                  <a:pt x="13500" y="34"/>
                </a:lnTo>
              </a:path>
            </a:pathLst>
          </a:custGeom>
          <a:noFill/>
          <a:ln w="25400" cap="flat">
            <a:solidFill>
              <a:srgbClr val="3D89CD"/>
            </a:solidFill>
            <a:prstDash val="solid"/>
            <a:miter lim="400000"/>
          </a:ln>
        </p:spPr>
        <p:txBody>
          <a:bodyPr rtlCol="0"/>
          <a:p>
            <a:pPr algn="ctr"/>
            <a:endParaRPr lang="zh-CN" altLang="en-US" sz="900">
              <a:latin typeface="微软雅黑" charset="0"/>
              <a:ea typeface="微软雅黑" charset="0"/>
            </a:endParaRPr>
          </a:p>
        </p:txBody>
      </p:sp>
      <p:sp>
        <p:nvSpPr>
          <p:cNvPr id="604" name="textbox 604"/>
          <p:cNvSpPr/>
          <p:nvPr/>
        </p:nvSpPr>
        <p:spPr>
          <a:xfrm>
            <a:off x="548640" y="276225"/>
            <a:ext cx="7099300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en-US" altLang="zh-CN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AI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洞察</a:t>
            </a:r>
            <a:r>
              <a:rPr lang="en-US" altLang="zh-CN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营销报告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生成</a:t>
            </a:r>
            <a:endParaRPr lang="zh-CN" altLang="en-US" sz="2800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微软雅黑" charset="0"/>
              <a:ea typeface="微软雅黑" charset="0"/>
              <a:cs typeface="Arial" panose="020B0604020202090204"/>
            </a:endParaRPr>
          </a:p>
        </p:txBody>
      </p:sp>
      <p:sp>
        <p:nvSpPr>
          <p:cNvPr id="4" name="path 962"/>
          <p:cNvSpPr/>
          <p:nvPr/>
        </p:nvSpPr>
        <p:spPr>
          <a:xfrm>
            <a:off x="1010786" y="3522472"/>
            <a:ext cx="4286264" cy="17462"/>
          </a:xfrm>
          <a:custGeom>
            <a:avLst/>
            <a:gdLst/>
            <a:ahLst/>
            <a:cxnLst/>
            <a:rect l="0" t="0" r="0" b="0"/>
            <a:pathLst>
              <a:path w="13500" h="54">
                <a:moveTo>
                  <a:pt x="0" y="20"/>
                </a:moveTo>
                <a:lnTo>
                  <a:pt x="13500" y="34"/>
                </a:lnTo>
              </a:path>
            </a:pathLst>
          </a:custGeom>
          <a:noFill/>
          <a:ln w="25400" cap="flat">
            <a:solidFill>
              <a:srgbClr val="3D89CD"/>
            </a:solidFill>
            <a:prstDash val="solid"/>
            <a:miter lim="400000"/>
          </a:ln>
        </p:spPr>
        <p:txBody>
          <a:bodyPr rtlCol="0"/>
          <a:p>
            <a:pPr algn="ctr"/>
            <a:endParaRPr lang="zh-CN" altLang="en-US" sz="900"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19745" y="2795905"/>
            <a:ext cx="3341370" cy="448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83000"/>
              </a:lnSpc>
            </a:pP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应用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场景</a:t>
            </a:r>
            <a:endParaRPr lang="zh-CN" altLang="en-US" sz="2800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08200" y="2828290"/>
            <a:ext cx="3341370" cy="448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83000"/>
              </a:lnSpc>
            </a:pP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功能特</a:t>
            </a:r>
            <a:r>
              <a:rPr lang="zh-CN" altLang="en-US"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点</a:t>
            </a:r>
            <a:endParaRPr lang="zh-CN" altLang="en-US" sz="2800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4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744855" y="1193165"/>
            <a:ext cx="10899775" cy="4361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 flipV="1">
            <a:off x="2303780" y="3060700"/>
            <a:ext cx="7782560" cy="76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38550" y="1800860"/>
            <a:ext cx="4755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chemeClr val="accent1">
                    <a:lumMod val="75000"/>
                  </a:schemeClr>
                </a:solidFill>
              </a:rPr>
              <a:t>AI</a:t>
            </a:r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</a:rPr>
              <a:t>智能化</a:t>
            </a:r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</a:rPr>
              <a:t>部署</a:t>
            </a:r>
            <a:endParaRPr lang="zh-CN" altLang="en-US" sz="5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51505" y="3474720"/>
            <a:ext cx="6934835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服务：产品交付与实施</a:t>
            </a:r>
            <a:r>
              <a:rPr lang="zh-CN" alt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</a:t>
            </a:r>
            <a:endParaRPr lang="zh-CN" altLang="en-US" sz="2800" spc="20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ath 476"/>
          <p:cNvSpPr/>
          <p:nvPr/>
        </p:nvSpPr>
        <p:spPr>
          <a:xfrm>
            <a:off x="3259835" y="3265932"/>
            <a:ext cx="1795272" cy="1123188"/>
          </a:xfrm>
          <a:custGeom>
            <a:avLst/>
            <a:gdLst/>
            <a:ahLst/>
            <a:cxnLst/>
            <a:rect l="0" t="0" r="0" b="0"/>
            <a:pathLst>
              <a:path w="2827" h="1768">
                <a:moveTo>
                  <a:pt x="0" y="203"/>
                </a:moveTo>
                <a:lnTo>
                  <a:pt x="117" y="0"/>
                </a:lnTo>
                <a:lnTo>
                  <a:pt x="2827" y="1564"/>
                </a:lnTo>
                <a:lnTo>
                  <a:pt x="2709" y="1768"/>
                </a:lnTo>
                <a:lnTo>
                  <a:pt x="0" y="203"/>
                </a:lnTo>
              </a:path>
            </a:pathLst>
          </a:custGeom>
          <a:solidFill>
            <a:srgbClr val="A6A6A6">
              <a:alpha val="14901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8" name="path 478"/>
          <p:cNvSpPr/>
          <p:nvPr/>
        </p:nvSpPr>
        <p:spPr>
          <a:xfrm>
            <a:off x="2267267" y="3079115"/>
            <a:ext cx="1418564" cy="465416"/>
          </a:xfrm>
          <a:custGeom>
            <a:avLst/>
            <a:gdLst/>
            <a:ahLst/>
            <a:cxnLst/>
            <a:rect l="0" t="0" r="0" b="0"/>
            <a:pathLst>
              <a:path w="2233" h="732">
                <a:moveTo>
                  <a:pt x="0" y="0"/>
                </a:moveTo>
                <a:cubicBezTo>
                  <a:pt x="0" y="96"/>
                  <a:pt x="0" y="151"/>
                  <a:pt x="76" y="194"/>
                </a:cubicBezTo>
                <a:lnTo>
                  <a:pt x="774" y="611"/>
                </a:lnTo>
                <a:cubicBezTo>
                  <a:pt x="975" y="732"/>
                  <a:pt x="1225" y="732"/>
                  <a:pt x="1427" y="614"/>
                </a:cubicBezTo>
                <a:lnTo>
                  <a:pt x="2159" y="185"/>
                </a:lnTo>
                <a:cubicBezTo>
                  <a:pt x="2212" y="154"/>
                  <a:pt x="2233" y="75"/>
                  <a:pt x="2228" y="0"/>
                </a:cubicBezTo>
              </a:path>
            </a:pathLst>
          </a:custGeom>
          <a:solidFill>
            <a:srgbClr val="EF7326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80" name="picture 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11589" y="2678889"/>
            <a:ext cx="1527127" cy="12748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2" name="textbox 482"/>
          <p:cNvSpPr/>
          <p:nvPr/>
        </p:nvSpPr>
        <p:spPr>
          <a:xfrm>
            <a:off x="1763975" y="3921204"/>
            <a:ext cx="2056129" cy="1172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0000"/>
              </a:lnSpc>
            </a:pPr>
            <a:endParaRPr sz="1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32790" indent="-278765" algn="l" rtl="0" eaLnBrk="0">
              <a:lnSpc>
                <a:spcPct val="105000"/>
              </a:lnSpc>
            </a:pPr>
            <a:r>
              <a:rPr sz="1500" b="1" kern="0" spc="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POC</a:t>
            </a:r>
            <a:r>
              <a:rPr sz="1500" b="1" kern="0" spc="11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验证阶段</a:t>
            </a:r>
            <a:r>
              <a:rPr sz="1500" b="1" kern="0" spc="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sz="1500" b="1" kern="0" spc="2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(可选）</a:t>
            </a:r>
            <a:endParaRPr sz="15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04000"/>
              </a:lnSpc>
            </a:pPr>
            <a:endParaRPr sz="12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19100" indent="-406400" algn="l" rtl="0" eaLnBrk="0">
              <a:lnSpc>
                <a:spcPct val="104000"/>
              </a:lnSpc>
              <a:spcBef>
                <a:spcPts val="0"/>
              </a:spcBef>
            </a:pPr>
            <a:r>
              <a:rPr sz="15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验证业务中的疑难问题</a:t>
            </a:r>
            <a:r>
              <a:rPr sz="1500" b="1" kern="0" spc="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5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是否可以解决</a:t>
            </a:r>
            <a:endParaRPr sz="1500" b="1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4" name="path 484"/>
          <p:cNvSpPr/>
          <p:nvPr/>
        </p:nvSpPr>
        <p:spPr>
          <a:xfrm>
            <a:off x="5591555" y="3265932"/>
            <a:ext cx="1588008" cy="1002791"/>
          </a:xfrm>
          <a:custGeom>
            <a:avLst/>
            <a:gdLst/>
            <a:ahLst/>
            <a:cxnLst/>
            <a:rect l="0" t="0" r="0" b="0"/>
            <a:pathLst>
              <a:path w="2500" h="1579">
                <a:moveTo>
                  <a:pt x="117" y="1579"/>
                </a:moveTo>
                <a:lnTo>
                  <a:pt x="0" y="1375"/>
                </a:lnTo>
                <a:lnTo>
                  <a:pt x="2383" y="0"/>
                </a:lnTo>
                <a:lnTo>
                  <a:pt x="2500" y="203"/>
                </a:lnTo>
                <a:lnTo>
                  <a:pt x="117" y="1579"/>
                </a:lnTo>
              </a:path>
            </a:pathLst>
          </a:custGeom>
          <a:solidFill>
            <a:srgbClr val="A6A6A6">
              <a:alpha val="14901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6" name="path 486"/>
          <p:cNvSpPr/>
          <p:nvPr/>
        </p:nvSpPr>
        <p:spPr>
          <a:xfrm>
            <a:off x="6758622" y="3069590"/>
            <a:ext cx="1416614" cy="447019"/>
          </a:xfrm>
          <a:custGeom>
            <a:avLst/>
            <a:gdLst/>
            <a:ahLst/>
            <a:cxnLst/>
            <a:rect l="0" t="0" r="0" b="0"/>
            <a:pathLst>
              <a:path w="2230" h="703">
                <a:moveTo>
                  <a:pt x="0" y="0"/>
                </a:moveTo>
                <a:cubicBezTo>
                  <a:pt x="0" y="96"/>
                  <a:pt x="0" y="151"/>
                  <a:pt x="76" y="194"/>
                </a:cubicBezTo>
                <a:lnTo>
                  <a:pt x="774" y="611"/>
                </a:lnTo>
                <a:cubicBezTo>
                  <a:pt x="975" y="732"/>
                  <a:pt x="1225" y="732"/>
                  <a:pt x="1427" y="614"/>
                </a:cubicBezTo>
                <a:lnTo>
                  <a:pt x="2159" y="185"/>
                </a:lnTo>
                <a:cubicBezTo>
                  <a:pt x="2212" y="154"/>
                  <a:pt x="2233" y="75"/>
                  <a:pt x="2229" y="0"/>
                </a:cubicBezTo>
              </a:path>
            </a:pathLst>
          </a:custGeom>
          <a:solidFill>
            <a:srgbClr val="EF7326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88" name="picture 4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703577" y="2666763"/>
            <a:ext cx="1527117" cy="1275196"/>
          </a:xfrm>
          <a:prstGeom prst="rect">
            <a:avLst/>
          </a:prstGeom>
        </p:spPr>
      </p:pic>
      <p:sp>
        <p:nvSpPr>
          <p:cNvPr id="490" name="path 490"/>
          <p:cNvSpPr/>
          <p:nvPr/>
        </p:nvSpPr>
        <p:spPr>
          <a:xfrm>
            <a:off x="7746492" y="3232404"/>
            <a:ext cx="1795271" cy="1123187"/>
          </a:xfrm>
          <a:custGeom>
            <a:avLst/>
            <a:gdLst/>
            <a:ahLst/>
            <a:cxnLst/>
            <a:rect l="0" t="0" r="0" b="0"/>
            <a:pathLst>
              <a:path w="2827" h="1768">
                <a:moveTo>
                  <a:pt x="0" y="203"/>
                </a:moveTo>
                <a:lnTo>
                  <a:pt x="117" y="0"/>
                </a:lnTo>
                <a:lnTo>
                  <a:pt x="2827" y="1564"/>
                </a:lnTo>
                <a:lnTo>
                  <a:pt x="2709" y="1768"/>
                </a:lnTo>
                <a:lnTo>
                  <a:pt x="0" y="203"/>
                </a:lnTo>
              </a:path>
            </a:pathLst>
          </a:custGeom>
          <a:solidFill>
            <a:srgbClr val="A6A6A6">
              <a:alpha val="14901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2" name="path 492"/>
          <p:cNvSpPr/>
          <p:nvPr/>
        </p:nvSpPr>
        <p:spPr>
          <a:xfrm>
            <a:off x="4558347" y="4411344"/>
            <a:ext cx="1416614" cy="447014"/>
          </a:xfrm>
          <a:custGeom>
            <a:avLst/>
            <a:gdLst/>
            <a:ahLst/>
            <a:cxnLst/>
            <a:rect l="0" t="0" r="0" b="0"/>
            <a:pathLst>
              <a:path w="2230" h="703">
                <a:moveTo>
                  <a:pt x="0" y="0"/>
                </a:moveTo>
                <a:cubicBezTo>
                  <a:pt x="0" y="96"/>
                  <a:pt x="0" y="151"/>
                  <a:pt x="76" y="194"/>
                </a:cubicBezTo>
                <a:lnTo>
                  <a:pt x="774" y="611"/>
                </a:lnTo>
                <a:cubicBezTo>
                  <a:pt x="975" y="732"/>
                  <a:pt x="1225" y="732"/>
                  <a:pt x="1427" y="614"/>
                </a:cubicBezTo>
                <a:lnTo>
                  <a:pt x="2159" y="185"/>
                </a:lnTo>
                <a:cubicBezTo>
                  <a:pt x="2212" y="154"/>
                  <a:pt x="2233" y="75"/>
                  <a:pt x="2229" y="0"/>
                </a:cubicBezTo>
              </a:path>
            </a:pathLst>
          </a:custGeom>
          <a:solidFill>
            <a:srgbClr val="EF7326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94" name="picture 4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02667" y="4010530"/>
            <a:ext cx="1527118" cy="1273394"/>
          </a:xfrm>
          <a:prstGeom prst="rect">
            <a:avLst/>
          </a:prstGeom>
        </p:spPr>
      </p:pic>
      <p:sp>
        <p:nvSpPr>
          <p:cNvPr id="496" name="path 496"/>
          <p:cNvSpPr/>
          <p:nvPr/>
        </p:nvSpPr>
        <p:spPr>
          <a:xfrm>
            <a:off x="9045892" y="4378325"/>
            <a:ext cx="1416170" cy="446570"/>
          </a:xfrm>
          <a:custGeom>
            <a:avLst/>
            <a:gdLst/>
            <a:ahLst/>
            <a:cxnLst/>
            <a:rect l="0" t="0" r="0" b="0"/>
            <a:pathLst>
              <a:path w="2230" h="703">
                <a:moveTo>
                  <a:pt x="0" y="0"/>
                </a:moveTo>
                <a:cubicBezTo>
                  <a:pt x="0" y="96"/>
                  <a:pt x="0" y="151"/>
                  <a:pt x="76" y="194"/>
                </a:cubicBezTo>
                <a:lnTo>
                  <a:pt x="774" y="611"/>
                </a:lnTo>
                <a:cubicBezTo>
                  <a:pt x="975" y="732"/>
                  <a:pt x="1225" y="732"/>
                  <a:pt x="1427" y="614"/>
                </a:cubicBezTo>
                <a:lnTo>
                  <a:pt x="2159" y="185"/>
                </a:lnTo>
                <a:cubicBezTo>
                  <a:pt x="2212" y="154"/>
                  <a:pt x="2233" y="75"/>
                  <a:pt x="2229" y="0"/>
                </a:cubicBezTo>
              </a:path>
            </a:pathLst>
          </a:custGeom>
          <a:solidFill>
            <a:srgbClr val="EF7326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98" name="picture 4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990212" y="3977509"/>
            <a:ext cx="1527117" cy="1273394"/>
          </a:xfrm>
          <a:prstGeom prst="rect">
            <a:avLst/>
          </a:prstGeom>
        </p:spPr>
      </p:pic>
      <p:sp>
        <p:nvSpPr>
          <p:cNvPr id="500" name="textbox 500"/>
          <p:cNvSpPr/>
          <p:nvPr/>
        </p:nvSpPr>
        <p:spPr>
          <a:xfrm>
            <a:off x="6536690" y="3891280"/>
            <a:ext cx="2056130" cy="9829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sz="1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45745" algn="l" rtl="0" eaLnBrk="0">
              <a:lnSpc>
                <a:spcPct val="88000"/>
              </a:lnSpc>
            </a:pPr>
            <a:r>
              <a:rPr sz="15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上线及验收阶段</a:t>
            </a:r>
            <a:endParaRPr sz="15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62000"/>
              </a:lnSpc>
            </a:pPr>
            <a:endParaRPr sz="10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5000"/>
              </a:lnSpc>
            </a:pPr>
            <a:endParaRPr sz="3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3970" indent="-1270" algn="l" rtl="0" eaLnBrk="0">
              <a:lnSpc>
                <a:spcPct val="99000"/>
              </a:lnSpc>
              <a:spcBef>
                <a:spcPts val="0"/>
              </a:spcBef>
            </a:pPr>
            <a:r>
              <a:rPr sz="15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确保项目交付符合预</a:t>
            </a:r>
            <a:r>
              <a:rPr sz="1500" b="1" kern="0" spc="6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500" b="1" kern="0" spc="5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期效果</a:t>
            </a:r>
            <a:r>
              <a:rPr sz="1500" b="1" kern="0" spc="-15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500" b="1" kern="0" spc="5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500" b="1" kern="0" spc="-34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500" b="1" kern="0" spc="5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并顺利上线</a:t>
            </a:r>
            <a:endParaRPr sz="1500" b="1" kern="0" spc="5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4" name="textbox 504"/>
          <p:cNvSpPr/>
          <p:nvPr/>
        </p:nvSpPr>
        <p:spPr>
          <a:xfrm>
            <a:off x="4120515" y="5720080"/>
            <a:ext cx="2637790" cy="4705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32000"/>
              </a:lnSpc>
            </a:pPr>
            <a:endParaRPr sz="1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ctr" rtl="0" eaLnBrk="0">
              <a:lnSpc>
                <a:spcPct val="99000"/>
              </a:lnSpc>
            </a:pPr>
            <a:r>
              <a:rPr sz="1500" b="1" kern="0" spc="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进行系统开发与交付</a:t>
            </a:r>
            <a:r>
              <a:rPr sz="1500" b="1" kern="0" spc="-13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sz="1500" b="1" kern="0" spc="-13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algn="ctr" rtl="0" eaLnBrk="0">
              <a:lnSpc>
                <a:spcPct val="99000"/>
              </a:lnSpc>
            </a:pPr>
            <a:r>
              <a:rPr sz="1500" b="1" kern="0" spc="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确保</a:t>
            </a:r>
            <a:r>
              <a:rPr sz="15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解决方案满足实际需求</a:t>
            </a:r>
            <a:endParaRPr sz="1500" b="1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06" name="picture 5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537324"/>
            <a:ext cx="311086" cy="292239"/>
          </a:xfrm>
          <a:prstGeom prst="rect">
            <a:avLst/>
          </a:prstGeom>
        </p:spPr>
      </p:pic>
      <p:sp>
        <p:nvSpPr>
          <p:cNvPr id="508" name="textbox 508"/>
          <p:cNvSpPr/>
          <p:nvPr/>
        </p:nvSpPr>
        <p:spPr>
          <a:xfrm>
            <a:off x="-12700" y="263906"/>
            <a:ext cx="2370454" cy="3886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417830" algn="l" rtl="0" eaLnBrk="0">
              <a:lnSpc>
                <a:spcPct val="89000"/>
              </a:lnSpc>
              <a:tabLst>
                <a:tab pos="532130" algn="l"/>
              </a:tabLst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产品实施流程</a:t>
            </a:r>
            <a:endParaRPr sz="2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2" name="textbox 512"/>
          <p:cNvSpPr/>
          <p:nvPr/>
        </p:nvSpPr>
        <p:spPr>
          <a:xfrm>
            <a:off x="8941177" y="5648864"/>
            <a:ext cx="1649729" cy="469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29000"/>
              </a:lnSpc>
            </a:pPr>
            <a:endParaRPr sz="1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indent="1270" algn="ctr" rtl="0" eaLnBrk="0">
              <a:lnSpc>
                <a:spcPct val="99000"/>
              </a:lnSpc>
            </a:pPr>
            <a:r>
              <a:rPr sz="1500" b="1" kern="0" spc="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持续监控与优化</a:t>
            </a:r>
            <a:r>
              <a:rPr sz="1500" b="1" kern="0" spc="-16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500" b="1" kern="0" spc="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5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确保系统长期稳定</a:t>
            </a:r>
            <a:endParaRPr sz="1500" b="1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" name="textbox 522"/>
          <p:cNvSpPr/>
          <p:nvPr/>
        </p:nvSpPr>
        <p:spPr>
          <a:xfrm>
            <a:off x="2170735" y="2235275"/>
            <a:ext cx="631825" cy="6946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5270"/>
              </a:lnSpc>
            </a:pPr>
            <a:r>
              <a:rPr sz="3900" b="1" kern="0" spc="-3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sz="3900" b="1" kern="0" spc="-3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4" name="textbox 524"/>
          <p:cNvSpPr/>
          <p:nvPr/>
        </p:nvSpPr>
        <p:spPr>
          <a:xfrm>
            <a:off x="4466896" y="3563059"/>
            <a:ext cx="631825" cy="6946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5270"/>
              </a:lnSpc>
            </a:pPr>
            <a:r>
              <a:rPr sz="3900" b="1" kern="0" spc="-3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sz="3900" b="1" kern="0" spc="-3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6" name="textbox 526"/>
          <p:cNvSpPr/>
          <p:nvPr/>
        </p:nvSpPr>
        <p:spPr>
          <a:xfrm>
            <a:off x="8955025" y="3530357"/>
            <a:ext cx="631825" cy="6946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5270"/>
              </a:lnSpc>
            </a:pPr>
            <a:r>
              <a:rPr sz="3900" b="1" kern="0" spc="-3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sz="3900" b="1" kern="0" spc="-3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8" name="textbox 528"/>
          <p:cNvSpPr/>
          <p:nvPr/>
        </p:nvSpPr>
        <p:spPr>
          <a:xfrm>
            <a:off x="6658281" y="2228290"/>
            <a:ext cx="631825" cy="6946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5270"/>
              </a:lnSpc>
            </a:pPr>
            <a:r>
              <a:rPr sz="3900" b="1" kern="0" spc="-3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sz="3900" b="1" kern="0" spc="-3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0" name="textbox 530"/>
          <p:cNvSpPr/>
          <p:nvPr/>
        </p:nvSpPr>
        <p:spPr>
          <a:xfrm>
            <a:off x="8768605" y="5198217"/>
            <a:ext cx="1851660" cy="2260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sz="1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5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后续维护与优化阶段</a:t>
            </a:r>
            <a:endParaRPr sz="1500" b="1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2" name="textbox 532"/>
          <p:cNvSpPr/>
          <p:nvPr/>
        </p:nvSpPr>
        <p:spPr>
          <a:xfrm>
            <a:off x="4638483" y="5236547"/>
            <a:ext cx="1240155" cy="2266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b="1" dirty="0">
              <a:solidFill>
                <a:schemeClr val="accent1">
                  <a:lumMod val="7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8000"/>
              </a:lnSpc>
            </a:pPr>
            <a:r>
              <a:rPr sz="15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正式实施阶段</a:t>
            </a:r>
            <a:endParaRPr sz="1500" b="1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36" name="picture 5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84721" y="763473"/>
            <a:ext cx="7858988" cy="190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8970" y="1012825"/>
            <a:ext cx="111296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实施阶段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本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SOP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涵盖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POC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验证、实施阶段、项目上线及后续维护工作，确保您的需求得到全面满足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实施周期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从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POC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验证到正式上线大约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2-3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个月，具体根据项目规模调整。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2238" y="2468548"/>
            <a:ext cx="558615" cy="44606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2800" y="3034220"/>
            <a:ext cx="6451600" cy="285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570990" y="3303905"/>
            <a:ext cx="6299200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b="1" spc="2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致力于开创中国</a:t>
            </a:r>
            <a:r>
              <a:rPr lang="en-US" altLang="zh-CN" sz="2000" b="1" spc="2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2000" b="1" spc="2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智能营销新范式</a:t>
            </a:r>
            <a:endParaRPr lang="zh-CN" altLang="en-US" sz="2000" b="1" spc="20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2410" y="22694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熵变智元</a:t>
            </a:r>
            <a:r>
              <a:rPr lang="en-US" altLang="zh-CN" sz="3600">
                <a:solidFill>
                  <a:schemeClr val="bg1"/>
                </a:solidFill>
              </a:rPr>
              <a:t>AI</a:t>
            </a:r>
            <a:endParaRPr lang="en-US" altLang="zh-CN" sz="3600">
              <a:solidFill>
                <a:schemeClr val="bg1"/>
              </a:solidFill>
            </a:endParaRPr>
          </a:p>
        </p:txBody>
      </p:sp>
      <p:pic>
        <p:nvPicPr>
          <p:cNvPr id="4" name="图片 3" descr="熵变智元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205740"/>
            <a:ext cx="827405" cy="9455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占位符 1"/>
          <p:cNvSpPr txBox="1"/>
          <p:nvPr/>
        </p:nvSpPr>
        <p:spPr>
          <a:xfrm>
            <a:off x="1889245" y="1486950"/>
            <a:ext cx="8413507" cy="36600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在企业应用与生成式</a:t>
            </a:r>
            <a:r>
              <a:rPr lang="zh-CN" altLang="en-US" sz="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 sz="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技术之间</a:t>
            </a:r>
            <a:r>
              <a:rPr lang="en-US" altLang="zh-CN" sz="4000" kern="0" spc="-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endParaRPr lang="en-US" altLang="zh-CN" sz="400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存在着巨大的</a:t>
            </a:r>
            <a:endParaRPr lang="en-US" altLang="zh-CN" sz="400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认知鸿沟和技术壁垒</a:t>
            </a:r>
            <a:r>
              <a:rPr lang="en-US" altLang="zh-CN" sz="4000" kern="0" spc="-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endParaRPr lang="en-US" altLang="zh-CN" sz="400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en-US" altLang="zh-CN" sz="400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可以为您架起桥梁</a:t>
            </a:r>
            <a:r>
              <a:rPr lang="en-US" altLang="zh-CN" sz="4000" kern="0" spc="-4000" dirty="0">
                <a:solidFill>
                  <a:srgbClr val="EFF5F5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en-US" altLang="zh-CN" sz="4000" dirty="0">
              <a:solidFill>
                <a:srgbClr val="EFF5F5">
                  <a:alpha val="100000"/>
                </a:srgb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83100" y="373062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FFFF00"/>
                </a:solidFill>
              </a:rPr>
              <a:t>熵变智元</a:t>
            </a:r>
            <a:r>
              <a:rPr lang="en-US" altLang="zh-CN" sz="4800">
                <a:solidFill>
                  <a:srgbClr val="FFFF00"/>
                </a:solidFill>
              </a:rPr>
              <a:t>AI</a:t>
            </a:r>
            <a:endParaRPr lang="en-US" altLang="zh-CN" sz="4800">
              <a:solidFill>
                <a:srgbClr val="FFFF00"/>
              </a:solidFill>
            </a:endParaRPr>
          </a:p>
        </p:txBody>
      </p:sp>
      <p:pic>
        <p:nvPicPr>
          <p:cNvPr id="8" name="图片 7" descr="熵变智元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205740"/>
            <a:ext cx="827405" cy="9455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0" name="picture 5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951351" y="2122551"/>
            <a:ext cx="4137025" cy="4136961"/>
          </a:xfrm>
          <a:prstGeom prst="rect">
            <a:avLst/>
          </a:prstGeom>
        </p:spPr>
      </p:pic>
      <p:sp>
        <p:nvSpPr>
          <p:cNvPr id="552" name="textbox 552"/>
          <p:cNvSpPr/>
          <p:nvPr/>
        </p:nvSpPr>
        <p:spPr>
          <a:xfrm>
            <a:off x="560524" y="750206"/>
            <a:ext cx="7806055" cy="10280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400" b="1" kern="0" spc="0" dirty="0">
                <a:solidFill>
                  <a:srgbClr val="031A2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 AI 赋能全域营销链路，实现企业利润超速提</a:t>
            </a:r>
            <a:r>
              <a:rPr sz="2400" b="1" kern="0" spc="-10" dirty="0">
                <a:solidFill>
                  <a:srgbClr val="031A2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升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6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0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62865" algn="l" rtl="0" eaLnBrk="0">
              <a:lnSpc>
                <a:spcPct val="84000"/>
              </a:lnSpc>
              <a:spcBef>
                <a:spcPts val="5"/>
              </a:spcBef>
              <a:tabLst>
                <a:tab pos="593090" algn="l"/>
              </a:tabLst>
            </a:pPr>
            <a:r>
              <a:rPr sz="2400" strike="sngStrike" kern="0" spc="0" dirty="0">
                <a:solidFill>
                  <a:srgbClr val="4670F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2400" kern="0" spc="390" dirty="0">
                <a:solidFill>
                  <a:srgbClr val="4670F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kern="0" spc="10" dirty="0">
                <a:solidFill>
                  <a:srgbClr val="4670F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策略生成</a:t>
            </a:r>
            <a:r>
              <a:rPr sz="2400" kern="0" spc="10" dirty="0">
                <a:solidFill>
                  <a:srgbClr val="4670F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kern="0" spc="10" dirty="0">
                <a:solidFill>
                  <a:srgbClr val="7359E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(</a:t>
            </a:r>
            <a:r>
              <a:rPr sz="2400" kern="0" spc="0" dirty="0">
                <a:solidFill>
                  <a:srgbClr val="7359E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Al</a:t>
            </a:r>
            <a:r>
              <a:rPr sz="2400" kern="0" spc="10" dirty="0">
                <a:solidFill>
                  <a:srgbClr val="7359E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)</a:t>
            </a:r>
            <a:r>
              <a:rPr sz="2400" kern="0" spc="0" dirty="0">
                <a:solidFill>
                  <a:srgbClr val="7359EF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                   </a:t>
            </a:r>
            <a:r>
              <a:rPr sz="2400" kern="0" spc="10" dirty="0">
                <a:solidFill>
                  <a:srgbClr val="496EF7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全域智能体</a:t>
            </a:r>
            <a:r>
              <a:rPr sz="2400" kern="0" spc="10" dirty="0">
                <a:solidFill>
                  <a:srgbClr val="496EF7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54" name="picture 5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233166" y="1438275"/>
            <a:ext cx="1076534" cy="323850"/>
          </a:xfrm>
          <a:prstGeom prst="rect">
            <a:avLst/>
          </a:prstGeom>
        </p:spPr>
      </p:pic>
      <p:pic>
        <p:nvPicPr>
          <p:cNvPr id="556" name="picture 5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731279" y="1438275"/>
            <a:ext cx="1063869" cy="323850"/>
          </a:xfrm>
          <a:prstGeom prst="rect">
            <a:avLst/>
          </a:prstGeom>
        </p:spPr>
      </p:pic>
      <p:sp>
        <p:nvSpPr>
          <p:cNvPr id="558" name="rect 558"/>
          <p:cNvSpPr/>
          <p:nvPr/>
        </p:nvSpPr>
        <p:spPr>
          <a:xfrm>
            <a:off x="671512" y="2205101"/>
            <a:ext cx="2848038" cy="1495424"/>
          </a:xfrm>
          <a:prstGeom prst="rect">
            <a:avLst/>
          </a:prstGeom>
          <a:solidFill>
            <a:srgbClr val="3370FF">
              <a:alpha val="1058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grpSp>
        <p:nvGrpSpPr>
          <p:cNvPr id="2" name="group 66"/>
          <p:cNvGrpSpPr/>
          <p:nvPr/>
        </p:nvGrpSpPr>
        <p:grpSpPr>
          <a:xfrm rot="21600000">
            <a:off x="2189226" y="2379726"/>
            <a:ext cx="1165225" cy="260350"/>
            <a:chOff x="0" y="0"/>
            <a:chExt cx="1165225" cy="260350"/>
          </a:xfrm>
        </p:grpSpPr>
        <p:sp>
          <p:nvSpPr>
            <p:cNvPr id="560" name="path 560"/>
            <p:cNvSpPr/>
            <p:nvPr/>
          </p:nvSpPr>
          <p:spPr>
            <a:xfrm>
              <a:off x="6350" y="6350"/>
              <a:ext cx="1152525" cy="247650"/>
            </a:xfrm>
            <a:custGeom>
              <a:avLst/>
              <a:gdLst/>
              <a:ahLst/>
              <a:cxnLst/>
              <a:rect l="0" t="0" r="0" b="0"/>
              <a:pathLst>
                <a:path w="1815" h="390">
                  <a:moveTo>
                    <a:pt x="0" y="195"/>
                  </a:moveTo>
                  <a:cubicBezTo>
                    <a:pt x="0" y="87"/>
                    <a:pt x="87" y="0"/>
                    <a:pt x="195" y="0"/>
                  </a:cubicBezTo>
                  <a:lnTo>
                    <a:pt x="1620" y="0"/>
                  </a:lnTo>
                  <a:cubicBezTo>
                    <a:pt x="1727" y="0"/>
                    <a:pt x="1815" y="87"/>
                    <a:pt x="1815" y="195"/>
                  </a:cubicBezTo>
                  <a:lnTo>
                    <a:pt x="1815" y="195"/>
                  </a:lnTo>
                  <a:cubicBezTo>
                    <a:pt x="1815" y="302"/>
                    <a:pt x="1727" y="390"/>
                    <a:pt x="1620" y="390"/>
                  </a:cubicBezTo>
                  <a:lnTo>
                    <a:pt x="195" y="390"/>
                  </a:lnTo>
                  <a:cubicBezTo>
                    <a:pt x="87" y="390"/>
                    <a:pt x="0" y="302"/>
                    <a:pt x="0" y="195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562" name="path 562"/>
            <p:cNvSpPr/>
            <p:nvPr/>
          </p:nvSpPr>
          <p:spPr>
            <a:xfrm>
              <a:off x="0" y="0"/>
              <a:ext cx="1165225" cy="260350"/>
            </a:xfrm>
            <a:custGeom>
              <a:avLst/>
              <a:gdLst/>
              <a:ahLst/>
              <a:cxnLst/>
              <a:rect l="0" t="0" r="0" b="0"/>
              <a:pathLst>
                <a:path w="1835" h="410">
                  <a:moveTo>
                    <a:pt x="10" y="205"/>
                  </a:moveTo>
                  <a:cubicBezTo>
                    <a:pt x="10" y="97"/>
                    <a:pt x="97" y="10"/>
                    <a:pt x="205" y="10"/>
                  </a:cubicBezTo>
                  <a:lnTo>
                    <a:pt x="1630" y="10"/>
                  </a:lnTo>
                  <a:cubicBezTo>
                    <a:pt x="1737" y="10"/>
                    <a:pt x="1825" y="97"/>
                    <a:pt x="1825" y="205"/>
                  </a:cubicBezTo>
                  <a:lnTo>
                    <a:pt x="1825" y="205"/>
                  </a:lnTo>
                  <a:cubicBezTo>
                    <a:pt x="1825" y="312"/>
                    <a:pt x="1737" y="400"/>
                    <a:pt x="1630" y="400"/>
                  </a:cubicBezTo>
                  <a:lnTo>
                    <a:pt x="205" y="400"/>
                  </a:lnTo>
                  <a:cubicBezTo>
                    <a:pt x="97" y="400"/>
                    <a:pt x="10" y="312"/>
                    <a:pt x="10" y="205"/>
                  </a:cubicBezTo>
                </a:path>
              </a:pathLst>
            </a:custGeom>
            <a:noFill/>
            <a:ln w="12700" cap="flat">
              <a:solidFill>
                <a:srgbClr val="3758FB"/>
              </a:solidFill>
              <a:prstDash val="dash"/>
              <a:miter lim="1000000"/>
            </a:ln>
          </p:spPr>
          <p:txBody>
            <a:bodyPr rtlCol="0"/>
            <a:p>
              <a:pPr algn="ctr"/>
              <a:endParaRPr lang="zh-CN" altLang="en-US"/>
            </a:p>
          </p:txBody>
        </p:sp>
      </p:grpSp>
      <p:grpSp>
        <p:nvGrpSpPr>
          <p:cNvPr id="3" name="group 68"/>
          <p:cNvGrpSpPr/>
          <p:nvPr/>
        </p:nvGrpSpPr>
        <p:grpSpPr>
          <a:xfrm rot="21600000">
            <a:off x="855662" y="2379726"/>
            <a:ext cx="1165288" cy="260350"/>
            <a:chOff x="0" y="0"/>
            <a:chExt cx="1165288" cy="260350"/>
          </a:xfrm>
        </p:grpSpPr>
        <p:sp>
          <p:nvSpPr>
            <p:cNvPr id="564" name="path 564"/>
            <p:cNvSpPr/>
            <p:nvPr/>
          </p:nvSpPr>
          <p:spPr>
            <a:xfrm>
              <a:off x="6350" y="6350"/>
              <a:ext cx="1152588" cy="247650"/>
            </a:xfrm>
            <a:custGeom>
              <a:avLst/>
              <a:gdLst/>
              <a:ahLst/>
              <a:cxnLst/>
              <a:rect l="0" t="0" r="0" b="0"/>
              <a:pathLst>
                <a:path w="1815" h="390">
                  <a:moveTo>
                    <a:pt x="0" y="195"/>
                  </a:moveTo>
                  <a:cubicBezTo>
                    <a:pt x="0" y="87"/>
                    <a:pt x="87" y="0"/>
                    <a:pt x="194" y="0"/>
                  </a:cubicBezTo>
                  <a:lnTo>
                    <a:pt x="1620" y="0"/>
                  </a:lnTo>
                  <a:cubicBezTo>
                    <a:pt x="1727" y="0"/>
                    <a:pt x="1815" y="87"/>
                    <a:pt x="1815" y="195"/>
                  </a:cubicBezTo>
                  <a:lnTo>
                    <a:pt x="1815" y="195"/>
                  </a:lnTo>
                  <a:cubicBezTo>
                    <a:pt x="1815" y="302"/>
                    <a:pt x="1727" y="390"/>
                    <a:pt x="1620" y="390"/>
                  </a:cubicBezTo>
                  <a:lnTo>
                    <a:pt x="194" y="390"/>
                  </a:lnTo>
                  <a:cubicBezTo>
                    <a:pt x="87" y="390"/>
                    <a:pt x="0" y="302"/>
                    <a:pt x="0" y="195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566" name="path 566"/>
            <p:cNvSpPr/>
            <p:nvPr/>
          </p:nvSpPr>
          <p:spPr>
            <a:xfrm>
              <a:off x="0" y="0"/>
              <a:ext cx="1165288" cy="260350"/>
            </a:xfrm>
            <a:custGeom>
              <a:avLst/>
              <a:gdLst/>
              <a:ahLst/>
              <a:cxnLst/>
              <a:rect l="0" t="0" r="0" b="0"/>
              <a:pathLst>
                <a:path w="1835" h="410">
                  <a:moveTo>
                    <a:pt x="10" y="205"/>
                  </a:moveTo>
                  <a:cubicBezTo>
                    <a:pt x="10" y="97"/>
                    <a:pt x="97" y="10"/>
                    <a:pt x="204" y="10"/>
                  </a:cubicBezTo>
                  <a:lnTo>
                    <a:pt x="1630" y="10"/>
                  </a:lnTo>
                  <a:cubicBezTo>
                    <a:pt x="1737" y="10"/>
                    <a:pt x="1825" y="97"/>
                    <a:pt x="1825" y="205"/>
                  </a:cubicBezTo>
                  <a:lnTo>
                    <a:pt x="1825" y="205"/>
                  </a:lnTo>
                  <a:cubicBezTo>
                    <a:pt x="1825" y="312"/>
                    <a:pt x="1737" y="400"/>
                    <a:pt x="1630" y="400"/>
                  </a:cubicBezTo>
                  <a:lnTo>
                    <a:pt x="204" y="400"/>
                  </a:lnTo>
                  <a:cubicBezTo>
                    <a:pt x="97" y="400"/>
                    <a:pt x="10" y="312"/>
                    <a:pt x="10" y="205"/>
                  </a:cubicBezTo>
                </a:path>
              </a:pathLst>
            </a:custGeom>
            <a:noFill/>
            <a:ln w="12700" cap="flat">
              <a:solidFill>
                <a:srgbClr val="3758FB"/>
              </a:solidFill>
              <a:prstDash val="dash"/>
              <a:miter lim="1000000"/>
            </a:ln>
          </p:spPr>
          <p:txBody>
            <a:bodyPr rtlCol="0"/>
            <a:p>
              <a:pPr algn="ctr"/>
              <a:endParaRPr lang="zh-CN" altLang="en-US"/>
            </a:p>
          </p:txBody>
        </p:sp>
      </p:grpSp>
      <p:grpSp>
        <p:nvGrpSpPr>
          <p:cNvPr id="157" name="group 70"/>
          <p:cNvGrpSpPr/>
          <p:nvPr/>
        </p:nvGrpSpPr>
        <p:grpSpPr>
          <a:xfrm rot="21600000">
            <a:off x="855662" y="2722626"/>
            <a:ext cx="1165288" cy="260350"/>
            <a:chOff x="0" y="0"/>
            <a:chExt cx="1165288" cy="260350"/>
          </a:xfrm>
        </p:grpSpPr>
        <p:sp>
          <p:nvSpPr>
            <p:cNvPr id="568" name="path 568"/>
            <p:cNvSpPr/>
            <p:nvPr/>
          </p:nvSpPr>
          <p:spPr>
            <a:xfrm>
              <a:off x="6350" y="6350"/>
              <a:ext cx="1152588" cy="247650"/>
            </a:xfrm>
            <a:custGeom>
              <a:avLst/>
              <a:gdLst/>
              <a:ahLst/>
              <a:cxnLst/>
              <a:rect l="0" t="0" r="0" b="0"/>
              <a:pathLst>
                <a:path w="1815" h="390">
                  <a:moveTo>
                    <a:pt x="0" y="195"/>
                  </a:moveTo>
                  <a:cubicBezTo>
                    <a:pt x="0" y="87"/>
                    <a:pt x="87" y="0"/>
                    <a:pt x="194" y="0"/>
                  </a:cubicBezTo>
                  <a:lnTo>
                    <a:pt x="1620" y="0"/>
                  </a:lnTo>
                  <a:cubicBezTo>
                    <a:pt x="1727" y="0"/>
                    <a:pt x="1815" y="87"/>
                    <a:pt x="1815" y="195"/>
                  </a:cubicBezTo>
                  <a:lnTo>
                    <a:pt x="1815" y="195"/>
                  </a:lnTo>
                  <a:cubicBezTo>
                    <a:pt x="1815" y="302"/>
                    <a:pt x="1727" y="390"/>
                    <a:pt x="1620" y="390"/>
                  </a:cubicBezTo>
                  <a:lnTo>
                    <a:pt x="194" y="390"/>
                  </a:lnTo>
                  <a:cubicBezTo>
                    <a:pt x="87" y="390"/>
                    <a:pt x="0" y="302"/>
                    <a:pt x="0" y="195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570" name="path 570"/>
            <p:cNvSpPr/>
            <p:nvPr/>
          </p:nvSpPr>
          <p:spPr>
            <a:xfrm>
              <a:off x="0" y="0"/>
              <a:ext cx="1165288" cy="260350"/>
            </a:xfrm>
            <a:custGeom>
              <a:avLst/>
              <a:gdLst/>
              <a:ahLst/>
              <a:cxnLst/>
              <a:rect l="0" t="0" r="0" b="0"/>
              <a:pathLst>
                <a:path w="1835" h="410">
                  <a:moveTo>
                    <a:pt x="10" y="205"/>
                  </a:moveTo>
                  <a:cubicBezTo>
                    <a:pt x="10" y="97"/>
                    <a:pt x="97" y="10"/>
                    <a:pt x="204" y="10"/>
                  </a:cubicBezTo>
                  <a:lnTo>
                    <a:pt x="1630" y="10"/>
                  </a:lnTo>
                  <a:cubicBezTo>
                    <a:pt x="1737" y="10"/>
                    <a:pt x="1825" y="97"/>
                    <a:pt x="1825" y="205"/>
                  </a:cubicBezTo>
                  <a:lnTo>
                    <a:pt x="1825" y="205"/>
                  </a:lnTo>
                  <a:cubicBezTo>
                    <a:pt x="1825" y="312"/>
                    <a:pt x="1737" y="400"/>
                    <a:pt x="1630" y="400"/>
                  </a:cubicBezTo>
                  <a:lnTo>
                    <a:pt x="204" y="400"/>
                  </a:lnTo>
                  <a:cubicBezTo>
                    <a:pt x="97" y="400"/>
                    <a:pt x="10" y="312"/>
                    <a:pt x="10" y="205"/>
                  </a:cubicBezTo>
                </a:path>
              </a:pathLst>
            </a:custGeom>
            <a:noFill/>
            <a:ln w="12700" cap="flat">
              <a:solidFill>
                <a:srgbClr val="3758FB"/>
              </a:solidFill>
              <a:prstDash val="dash"/>
              <a:miter lim="1000000"/>
            </a:ln>
          </p:spPr>
          <p:txBody>
            <a:bodyPr rtlCol="0"/>
            <a:p>
              <a:pPr algn="ctr"/>
              <a:endParaRPr lang="zh-CN" altLang="en-US"/>
            </a:p>
          </p:txBody>
        </p:sp>
      </p:grpSp>
      <p:grpSp>
        <p:nvGrpSpPr>
          <p:cNvPr id="158" name="group 72"/>
          <p:cNvGrpSpPr/>
          <p:nvPr/>
        </p:nvGrpSpPr>
        <p:grpSpPr>
          <a:xfrm rot="21600000">
            <a:off x="2189226" y="2722626"/>
            <a:ext cx="1165225" cy="260350"/>
            <a:chOff x="0" y="0"/>
            <a:chExt cx="1165225" cy="260350"/>
          </a:xfrm>
        </p:grpSpPr>
        <p:sp>
          <p:nvSpPr>
            <p:cNvPr id="572" name="path 572"/>
            <p:cNvSpPr/>
            <p:nvPr/>
          </p:nvSpPr>
          <p:spPr>
            <a:xfrm>
              <a:off x="6350" y="6350"/>
              <a:ext cx="1152525" cy="247650"/>
            </a:xfrm>
            <a:custGeom>
              <a:avLst/>
              <a:gdLst/>
              <a:ahLst/>
              <a:cxnLst/>
              <a:rect l="0" t="0" r="0" b="0"/>
              <a:pathLst>
                <a:path w="1815" h="390">
                  <a:moveTo>
                    <a:pt x="0" y="195"/>
                  </a:moveTo>
                  <a:cubicBezTo>
                    <a:pt x="0" y="87"/>
                    <a:pt x="87" y="0"/>
                    <a:pt x="195" y="0"/>
                  </a:cubicBezTo>
                  <a:lnTo>
                    <a:pt x="1620" y="0"/>
                  </a:lnTo>
                  <a:cubicBezTo>
                    <a:pt x="1727" y="0"/>
                    <a:pt x="1815" y="87"/>
                    <a:pt x="1815" y="195"/>
                  </a:cubicBezTo>
                  <a:lnTo>
                    <a:pt x="1815" y="195"/>
                  </a:lnTo>
                  <a:cubicBezTo>
                    <a:pt x="1815" y="302"/>
                    <a:pt x="1727" y="390"/>
                    <a:pt x="1620" y="390"/>
                  </a:cubicBezTo>
                  <a:lnTo>
                    <a:pt x="195" y="390"/>
                  </a:lnTo>
                  <a:cubicBezTo>
                    <a:pt x="87" y="390"/>
                    <a:pt x="0" y="302"/>
                    <a:pt x="0" y="195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574" name="path 574"/>
            <p:cNvSpPr/>
            <p:nvPr/>
          </p:nvSpPr>
          <p:spPr>
            <a:xfrm>
              <a:off x="0" y="0"/>
              <a:ext cx="1165225" cy="260350"/>
            </a:xfrm>
            <a:custGeom>
              <a:avLst/>
              <a:gdLst/>
              <a:ahLst/>
              <a:cxnLst/>
              <a:rect l="0" t="0" r="0" b="0"/>
              <a:pathLst>
                <a:path w="1835" h="410">
                  <a:moveTo>
                    <a:pt x="10" y="205"/>
                  </a:moveTo>
                  <a:cubicBezTo>
                    <a:pt x="10" y="97"/>
                    <a:pt x="97" y="10"/>
                    <a:pt x="205" y="10"/>
                  </a:cubicBezTo>
                  <a:lnTo>
                    <a:pt x="1630" y="10"/>
                  </a:lnTo>
                  <a:cubicBezTo>
                    <a:pt x="1737" y="10"/>
                    <a:pt x="1825" y="97"/>
                    <a:pt x="1825" y="205"/>
                  </a:cubicBezTo>
                  <a:lnTo>
                    <a:pt x="1825" y="205"/>
                  </a:lnTo>
                  <a:cubicBezTo>
                    <a:pt x="1825" y="312"/>
                    <a:pt x="1737" y="400"/>
                    <a:pt x="1630" y="400"/>
                  </a:cubicBezTo>
                  <a:lnTo>
                    <a:pt x="205" y="400"/>
                  </a:lnTo>
                  <a:cubicBezTo>
                    <a:pt x="97" y="400"/>
                    <a:pt x="10" y="312"/>
                    <a:pt x="10" y="205"/>
                  </a:cubicBezTo>
                </a:path>
              </a:pathLst>
            </a:custGeom>
            <a:noFill/>
            <a:ln w="12700" cap="flat">
              <a:solidFill>
                <a:srgbClr val="3758FB"/>
              </a:solidFill>
              <a:prstDash val="dash"/>
              <a:miter lim="1000000"/>
            </a:ln>
          </p:spPr>
          <p:txBody>
            <a:bodyPr rtlCol="0"/>
            <a:p>
              <a:pPr algn="ctr"/>
              <a:endParaRPr lang="zh-CN" altLang="en-US"/>
            </a:p>
          </p:txBody>
        </p:sp>
      </p:grpSp>
      <p:grpSp>
        <p:nvGrpSpPr>
          <p:cNvPr id="159" name="group 74"/>
          <p:cNvGrpSpPr/>
          <p:nvPr/>
        </p:nvGrpSpPr>
        <p:grpSpPr>
          <a:xfrm rot="21600000">
            <a:off x="855662" y="3046476"/>
            <a:ext cx="1165288" cy="260350"/>
            <a:chOff x="0" y="0"/>
            <a:chExt cx="1165288" cy="260350"/>
          </a:xfrm>
        </p:grpSpPr>
        <p:sp>
          <p:nvSpPr>
            <p:cNvPr id="576" name="path 576"/>
            <p:cNvSpPr/>
            <p:nvPr/>
          </p:nvSpPr>
          <p:spPr>
            <a:xfrm>
              <a:off x="6350" y="6350"/>
              <a:ext cx="1152588" cy="247650"/>
            </a:xfrm>
            <a:custGeom>
              <a:avLst/>
              <a:gdLst/>
              <a:ahLst/>
              <a:cxnLst/>
              <a:rect l="0" t="0" r="0" b="0"/>
              <a:pathLst>
                <a:path w="1815" h="390">
                  <a:moveTo>
                    <a:pt x="0" y="195"/>
                  </a:moveTo>
                  <a:cubicBezTo>
                    <a:pt x="0" y="87"/>
                    <a:pt x="87" y="0"/>
                    <a:pt x="194" y="0"/>
                  </a:cubicBezTo>
                  <a:lnTo>
                    <a:pt x="1620" y="0"/>
                  </a:lnTo>
                  <a:cubicBezTo>
                    <a:pt x="1727" y="0"/>
                    <a:pt x="1815" y="87"/>
                    <a:pt x="1815" y="195"/>
                  </a:cubicBezTo>
                  <a:lnTo>
                    <a:pt x="1815" y="195"/>
                  </a:lnTo>
                  <a:cubicBezTo>
                    <a:pt x="1815" y="302"/>
                    <a:pt x="1727" y="390"/>
                    <a:pt x="1620" y="390"/>
                  </a:cubicBezTo>
                  <a:lnTo>
                    <a:pt x="194" y="390"/>
                  </a:lnTo>
                  <a:cubicBezTo>
                    <a:pt x="87" y="390"/>
                    <a:pt x="0" y="302"/>
                    <a:pt x="0" y="195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578" name="path 578"/>
            <p:cNvSpPr/>
            <p:nvPr/>
          </p:nvSpPr>
          <p:spPr>
            <a:xfrm>
              <a:off x="0" y="0"/>
              <a:ext cx="1165288" cy="260350"/>
            </a:xfrm>
            <a:custGeom>
              <a:avLst/>
              <a:gdLst/>
              <a:ahLst/>
              <a:cxnLst/>
              <a:rect l="0" t="0" r="0" b="0"/>
              <a:pathLst>
                <a:path w="1835" h="410">
                  <a:moveTo>
                    <a:pt x="10" y="205"/>
                  </a:moveTo>
                  <a:cubicBezTo>
                    <a:pt x="10" y="97"/>
                    <a:pt x="97" y="10"/>
                    <a:pt x="204" y="10"/>
                  </a:cubicBezTo>
                  <a:lnTo>
                    <a:pt x="1630" y="10"/>
                  </a:lnTo>
                  <a:cubicBezTo>
                    <a:pt x="1737" y="10"/>
                    <a:pt x="1825" y="97"/>
                    <a:pt x="1825" y="205"/>
                  </a:cubicBezTo>
                  <a:lnTo>
                    <a:pt x="1825" y="205"/>
                  </a:lnTo>
                  <a:cubicBezTo>
                    <a:pt x="1825" y="312"/>
                    <a:pt x="1737" y="400"/>
                    <a:pt x="1630" y="400"/>
                  </a:cubicBezTo>
                  <a:lnTo>
                    <a:pt x="204" y="400"/>
                  </a:lnTo>
                  <a:cubicBezTo>
                    <a:pt x="97" y="400"/>
                    <a:pt x="10" y="312"/>
                    <a:pt x="10" y="205"/>
                  </a:cubicBezTo>
                </a:path>
              </a:pathLst>
            </a:custGeom>
            <a:noFill/>
            <a:ln w="12700" cap="flat">
              <a:solidFill>
                <a:srgbClr val="3758FB"/>
              </a:solidFill>
              <a:prstDash val="dash"/>
              <a:miter lim="1000000"/>
            </a:ln>
          </p:spPr>
          <p:txBody>
            <a:bodyPr rtlCol="0"/>
            <a:p>
              <a:pPr algn="ctr"/>
              <a:endParaRPr lang="zh-CN" altLang="en-US"/>
            </a:p>
          </p:txBody>
        </p:sp>
      </p:grpSp>
      <p:grpSp>
        <p:nvGrpSpPr>
          <p:cNvPr id="160" name="group 76"/>
          <p:cNvGrpSpPr/>
          <p:nvPr/>
        </p:nvGrpSpPr>
        <p:grpSpPr>
          <a:xfrm rot="21600000">
            <a:off x="2179701" y="3046476"/>
            <a:ext cx="1165224" cy="260350"/>
            <a:chOff x="0" y="0"/>
            <a:chExt cx="1165224" cy="260350"/>
          </a:xfrm>
        </p:grpSpPr>
        <p:sp>
          <p:nvSpPr>
            <p:cNvPr id="580" name="path 580"/>
            <p:cNvSpPr/>
            <p:nvPr/>
          </p:nvSpPr>
          <p:spPr>
            <a:xfrm>
              <a:off x="6350" y="6350"/>
              <a:ext cx="1152524" cy="247650"/>
            </a:xfrm>
            <a:custGeom>
              <a:avLst/>
              <a:gdLst/>
              <a:ahLst/>
              <a:cxnLst/>
              <a:rect l="0" t="0" r="0" b="0"/>
              <a:pathLst>
                <a:path w="1814" h="390">
                  <a:moveTo>
                    <a:pt x="0" y="195"/>
                  </a:moveTo>
                  <a:cubicBezTo>
                    <a:pt x="0" y="87"/>
                    <a:pt x="87" y="0"/>
                    <a:pt x="195" y="0"/>
                  </a:cubicBezTo>
                  <a:lnTo>
                    <a:pt x="1620" y="0"/>
                  </a:lnTo>
                  <a:cubicBezTo>
                    <a:pt x="1727" y="0"/>
                    <a:pt x="1814" y="87"/>
                    <a:pt x="1814" y="195"/>
                  </a:cubicBezTo>
                  <a:lnTo>
                    <a:pt x="1814" y="195"/>
                  </a:lnTo>
                  <a:cubicBezTo>
                    <a:pt x="1814" y="302"/>
                    <a:pt x="1727" y="390"/>
                    <a:pt x="1620" y="390"/>
                  </a:cubicBezTo>
                  <a:lnTo>
                    <a:pt x="195" y="390"/>
                  </a:lnTo>
                  <a:cubicBezTo>
                    <a:pt x="87" y="390"/>
                    <a:pt x="0" y="302"/>
                    <a:pt x="0" y="195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582" name="path 582"/>
            <p:cNvSpPr/>
            <p:nvPr/>
          </p:nvSpPr>
          <p:spPr>
            <a:xfrm>
              <a:off x="0" y="0"/>
              <a:ext cx="1165224" cy="260350"/>
            </a:xfrm>
            <a:custGeom>
              <a:avLst/>
              <a:gdLst/>
              <a:ahLst/>
              <a:cxnLst/>
              <a:rect l="0" t="0" r="0" b="0"/>
              <a:pathLst>
                <a:path w="1834" h="410">
                  <a:moveTo>
                    <a:pt x="10" y="205"/>
                  </a:moveTo>
                  <a:cubicBezTo>
                    <a:pt x="10" y="97"/>
                    <a:pt x="97" y="10"/>
                    <a:pt x="205" y="10"/>
                  </a:cubicBezTo>
                  <a:lnTo>
                    <a:pt x="1630" y="10"/>
                  </a:lnTo>
                  <a:cubicBezTo>
                    <a:pt x="1737" y="10"/>
                    <a:pt x="1824" y="97"/>
                    <a:pt x="1824" y="205"/>
                  </a:cubicBezTo>
                  <a:lnTo>
                    <a:pt x="1824" y="205"/>
                  </a:lnTo>
                  <a:cubicBezTo>
                    <a:pt x="1824" y="312"/>
                    <a:pt x="1737" y="400"/>
                    <a:pt x="1630" y="400"/>
                  </a:cubicBezTo>
                  <a:lnTo>
                    <a:pt x="205" y="400"/>
                  </a:lnTo>
                  <a:cubicBezTo>
                    <a:pt x="97" y="400"/>
                    <a:pt x="10" y="312"/>
                    <a:pt x="10" y="205"/>
                  </a:cubicBezTo>
                </a:path>
              </a:pathLst>
            </a:custGeom>
            <a:noFill/>
            <a:ln w="12700" cap="flat">
              <a:solidFill>
                <a:srgbClr val="3758FB"/>
              </a:solidFill>
              <a:prstDash val="dash"/>
              <a:miter lim="1000000"/>
            </a:ln>
          </p:spPr>
          <p:txBody>
            <a:bodyPr rtlCol="0"/>
            <a:p>
              <a:pPr algn="ctr"/>
              <a:endParaRPr lang="zh-CN" altLang="en-US"/>
            </a:p>
          </p:txBody>
        </p:sp>
      </p:grpSp>
      <p:graphicFrame>
        <p:nvGraphicFramePr>
          <p:cNvPr id="584" name="table 584"/>
          <p:cNvGraphicFramePr>
            <a:graphicFrameLocks noGrp="1"/>
          </p:cNvGraphicFramePr>
          <p:nvPr/>
        </p:nvGraphicFramePr>
        <p:xfrm>
          <a:off x="665162" y="2198751"/>
          <a:ext cx="2860675" cy="1507490"/>
        </p:xfrm>
        <a:graphic>
          <a:graphicData uri="http://schemas.openxmlformats.org/drawingml/2006/table">
            <a:tbl>
              <a:tblPr/>
              <a:tblGrid>
                <a:gridCol w="1435100"/>
                <a:gridCol w="1425575"/>
              </a:tblGrid>
              <a:tr h="482600">
                <a:tc>
                  <a:txBody>
                    <a:bodyPr/>
                    <a:p>
                      <a:pPr algn="l" rtl="0" eaLnBrk="0">
                        <a:lnSpc>
                          <a:spcPct val="16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84175" algn="l" rtl="0" eaLnBrk="0">
                        <a:lnSpc>
                          <a:spcPts val="1130"/>
                        </a:lnSpc>
                        <a:spcBef>
                          <a:spcPts val="0"/>
                        </a:spcBef>
                      </a:pPr>
                      <a:r>
                        <a:rPr sz="900" kern="0" spc="9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客户沟通策略</a:t>
                      </a:r>
                      <a:endParaRPr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68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89560" algn="l" rtl="0" eaLnBrk="0">
                        <a:lnSpc>
                          <a:spcPts val="1135"/>
                        </a:lnSpc>
                        <a:spcBef>
                          <a:spcPts val="0"/>
                        </a:spcBef>
                      </a:pPr>
                      <a:r>
                        <a:rPr sz="900" kern="0" spc="9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创意文本生成</a:t>
                      </a:r>
                      <a:endParaRPr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3375">
                <a:tc>
                  <a:txBody>
                    <a:bodyPr/>
                    <a:p>
                      <a:pPr algn="l" rtl="0" eaLnBrk="0">
                        <a:lnSpc>
                          <a:spcPct val="111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84175" algn="l" rtl="0" eaLnBrk="0">
                        <a:lnSpc>
                          <a:spcPts val="1125"/>
                        </a:lnSpc>
                        <a:spcBef>
                          <a:spcPts val="5"/>
                        </a:spcBef>
                      </a:pPr>
                      <a:r>
                        <a:rPr sz="900" kern="0" spc="9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客户意向分析</a:t>
                      </a:r>
                      <a:endParaRPr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11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25425" algn="l" rtl="0" eaLnBrk="0">
                        <a:lnSpc>
                          <a:spcPts val="1125"/>
                        </a:lnSpc>
                        <a:spcBef>
                          <a:spcPts val="5"/>
                        </a:spcBef>
                      </a:pPr>
                      <a:r>
                        <a:rPr sz="900" kern="0" spc="9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短视频爆款分析</a:t>
                      </a:r>
                      <a:endParaRPr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0520">
                <a:tc>
                  <a:txBody>
                    <a:bodyPr/>
                    <a:p>
                      <a:pPr algn="l" rtl="0" eaLnBrk="0">
                        <a:lnSpc>
                          <a:spcPct val="103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385445" algn="l" rtl="0" eaLnBrk="0">
                        <a:lnSpc>
                          <a:spcPts val="1135"/>
                        </a:lnSpc>
                        <a:spcBef>
                          <a:spcPts val="0"/>
                        </a:spcBef>
                      </a:pPr>
                      <a:r>
                        <a:rPr sz="900" kern="0" spc="9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产品卖点梳理</a:t>
                      </a:r>
                      <a:endParaRPr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3000"/>
                        </a:lnSpc>
                      </a:pPr>
                      <a:endParaRPr sz="7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26060" algn="l" rtl="0" eaLnBrk="0">
                        <a:lnSpc>
                          <a:spcPts val="1130"/>
                        </a:lnSpc>
                        <a:spcBef>
                          <a:spcPts val="0"/>
                        </a:spcBef>
                      </a:pPr>
                      <a:r>
                        <a:rPr sz="900" kern="0" spc="7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视频脚本改写</a:t>
                      </a:r>
                      <a:r>
                        <a:rPr sz="900" kern="0" spc="7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Arial" panose="020B0604020202090204"/>
                          <a:ea typeface="Arial" panose="020B0604020202090204"/>
                          <a:cs typeface="Arial" panose="020B0604020202090204"/>
                        </a:rPr>
                        <a:t>...</a:t>
                      </a:r>
                      <a:endParaRPr sz="9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0995">
                <a:tc gridSpan="2">
                  <a:txBody>
                    <a:bodyPr/>
                    <a:p>
                      <a:pPr algn="l" rtl="0" eaLnBrk="0">
                        <a:lnSpc>
                          <a:spcPct val="131000"/>
                        </a:lnSpc>
                      </a:pPr>
                      <a:endParaRPr sz="3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902335" algn="l" rtl="0" eaLnBrk="0">
                        <a:lnSpc>
                          <a:spcPct val="89000"/>
                        </a:lnSpc>
                      </a:pPr>
                      <a:r>
                        <a:rPr sz="1300" kern="0" spc="0" dirty="0">
                          <a:solidFill>
                            <a:srgbClr val="4971F8">
                              <a:alpha val="100000"/>
                            </a:srgbClr>
                          </a:solidFill>
                          <a:latin typeface="Arial" panose="020B0604020202090204"/>
                          <a:ea typeface="Arial" panose="020B0604020202090204"/>
                          <a:cs typeface="Arial" panose="020B0604020202090204"/>
                        </a:rPr>
                        <a:t>A</a:t>
                      </a:r>
                      <a:r>
                        <a:rPr sz="1300" kern="0" spc="0" dirty="0">
                          <a:solidFill>
                            <a:srgbClr val="4971F8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</a:t>
                      </a:r>
                      <a:r>
                        <a:rPr sz="1300" kern="0" spc="140" dirty="0">
                          <a:solidFill>
                            <a:srgbClr val="4971F8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高效输出</a:t>
                      </a:r>
                      <a:endParaRPr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86" name="textbox 586"/>
          <p:cNvSpPr/>
          <p:nvPr/>
        </p:nvSpPr>
        <p:spPr>
          <a:xfrm>
            <a:off x="8817356" y="814070"/>
            <a:ext cx="2675254" cy="11817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1000"/>
              </a:lnSpc>
            </a:pPr>
            <a:endParaRPr sz="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4000"/>
              </a:lnSpc>
              <a:spcBef>
                <a:spcPts val="0"/>
              </a:spcBef>
              <a:tabLst>
                <a:tab pos="2654300" algn="l"/>
              </a:tabLst>
            </a:pPr>
            <a:r>
              <a:rPr sz="2400" kern="0" spc="30" dirty="0">
                <a:solidFill>
                  <a:srgbClr val="4671F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策略执行(</a:t>
            </a:r>
            <a:r>
              <a:rPr sz="2400" kern="0" spc="0" dirty="0">
                <a:solidFill>
                  <a:srgbClr val="4671F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SOP</a:t>
            </a:r>
            <a:r>
              <a:rPr sz="2400" kern="0" spc="30" dirty="0">
                <a:solidFill>
                  <a:srgbClr val="4671F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sz="2400" kern="0" spc="-300" dirty="0">
                <a:solidFill>
                  <a:srgbClr val="4671F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strike="sngStrike" kern="0" spc="0" dirty="0">
                <a:solidFill>
                  <a:srgbClr val="4671F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88" name="table 588"/>
          <p:cNvGraphicFramePr>
            <a:graphicFrameLocks noGrp="1"/>
          </p:cNvGraphicFramePr>
          <p:nvPr/>
        </p:nvGraphicFramePr>
        <p:xfrm>
          <a:off x="655637" y="5208651"/>
          <a:ext cx="2870200" cy="935989"/>
        </p:xfrm>
        <a:graphic>
          <a:graphicData uri="http://schemas.openxmlformats.org/drawingml/2006/table">
            <a:tbl>
              <a:tblPr/>
              <a:tblGrid>
                <a:gridCol w="758825"/>
                <a:gridCol w="652144"/>
                <a:gridCol w="652779"/>
                <a:gridCol w="806450"/>
              </a:tblGrid>
              <a:tr h="639444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6545">
                <a:tc gridSpan="4">
                  <a:txBody>
                    <a:bodyPr/>
                    <a:p>
                      <a:pPr algn="l" rtl="0" eaLnBrk="0">
                        <a:lnSpc>
                          <a:spcPct val="103000"/>
                        </a:lnSpc>
                      </a:pPr>
                      <a:endParaRPr sz="3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566420" algn="l" rtl="0" eaLnBrk="0">
                        <a:lnSpc>
                          <a:spcPct val="89000"/>
                        </a:lnSpc>
                        <a:spcBef>
                          <a:spcPts val="0"/>
                        </a:spcBef>
                      </a:pPr>
                      <a:r>
                        <a:rPr sz="1300" kern="0" spc="90" dirty="0">
                          <a:solidFill>
                            <a:srgbClr val="4773F9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企业已有数据池接入</a:t>
                      </a:r>
                      <a:endParaRPr sz="13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90" name="table 590"/>
          <p:cNvGraphicFramePr>
            <a:graphicFrameLocks noGrp="1"/>
          </p:cNvGraphicFramePr>
          <p:nvPr/>
        </p:nvGraphicFramePr>
        <p:xfrm>
          <a:off x="2179701" y="4084701"/>
          <a:ext cx="1346200" cy="936625"/>
        </p:xfrm>
        <a:graphic>
          <a:graphicData uri="http://schemas.openxmlformats.org/drawingml/2006/table">
            <a:tbl>
              <a:tblPr/>
              <a:tblGrid>
                <a:gridCol w="675640"/>
                <a:gridCol w="670559"/>
              </a:tblGrid>
              <a:tr h="647065">
                <a:tc>
                  <a:txBody>
                    <a:bodyPr/>
                    <a:p>
                      <a:pPr algn="l" rtl="0" eaLnBrk="0">
                        <a:lnSpc>
                          <a:spcPct val="109000"/>
                        </a:lnSpc>
                      </a:pPr>
                      <a:endParaRPr sz="6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189865" algn="l" rtl="0" eaLnBrk="0">
                        <a:lnSpc>
                          <a:spcPct val="140000"/>
                        </a:lnSpc>
                        <a:spcBef>
                          <a:spcPts val="5"/>
                        </a:spcBef>
                      </a:pPr>
                      <a:r>
                        <a:rPr sz="800" kern="0" spc="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金融领域   </a:t>
                      </a:r>
                      <a:r>
                        <a:rPr sz="800" kern="0" spc="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美妆领域   </a:t>
                      </a:r>
                      <a:r>
                        <a:rPr sz="800" kern="0" spc="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汽车领域</a:t>
                      </a:r>
                      <a:endParaRPr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6000"/>
                        </a:lnSpc>
                      </a:pPr>
                      <a:endParaRPr sz="8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75565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800" kern="0" spc="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教育领域</a:t>
                      </a:r>
                      <a:endParaRPr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76200" algn="l" rtl="0" eaLnBrk="0">
                        <a:lnSpc>
                          <a:spcPts val="1415"/>
                        </a:lnSpc>
                      </a:pPr>
                      <a:r>
                        <a:rPr sz="800" kern="0" spc="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母婴领域</a:t>
                      </a:r>
                      <a:endParaRPr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sz="9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80645" algn="l" rtl="0" eaLnBrk="0">
                        <a:lnSpc>
                          <a:spcPts val="285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431F2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.....</a:t>
                      </a:r>
                      <a:endParaRPr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9559">
                <a:tc gridSpan="2">
                  <a:txBody>
                    <a:bodyPr/>
                    <a:p>
                      <a:pPr algn="l" rtl="0" eaLnBrk="0">
                        <a:lnSpc>
                          <a:spcPct val="148000"/>
                        </a:lnSpc>
                      </a:pPr>
                      <a:endParaRPr sz="2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  <a:p>
                      <a:pPr marL="218440" algn="l" rtl="0" eaLnBrk="0">
                        <a:lnSpc>
                          <a:spcPct val="89000"/>
                        </a:lnSpc>
                      </a:pPr>
                      <a:r>
                        <a:rPr sz="1100" kern="0" spc="90" dirty="0">
                          <a:solidFill>
                            <a:srgbClr val="4670F8">
                              <a:alpha val="100000"/>
                            </a:srgb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垂直领域模型</a:t>
                      </a:r>
                      <a:endParaRPr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2" name="textbox 592"/>
          <p:cNvSpPr/>
          <p:nvPr/>
        </p:nvSpPr>
        <p:spPr>
          <a:xfrm>
            <a:off x="649287" y="4078351"/>
            <a:ext cx="1330960" cy="949325"/>
          </a:xfrm>
          <a:prstGeom prst="roundRect">
            <a:avLst>
              <a:gd name="adj" fmla="val 17798"/>
            </a:avLst>
          </a:prstGeom>
          <a:noFill/>
          <a:ln w="12700" cap="flat">
            <a:solidFill>
              <a:srgbClr val="3758FB"/>
            </a:solidFill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73660" algn="l" rtl="0" eaLnBrk="0">
              <a:lnSpc>
                <a:spcPct val="89000"/>
              </a:lnSpc>
            </a:pPr>
            <a:r>
              <a:rPr sz="1100" kern="0" spc="90" dirty="0">
                <a:solidFill>
                  <a:srgbClr val="4771F8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底层训练大模型</a:t>
            </a:r>
            <a:endParaRPr sz="1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4" name="textbox 594"/>
          <p:cNvSpPr/>
          <p:nvPr/>
        </p:nvSpPr>
        <p:spPr>
          <a:xfrm>
            <a:off x="5666733" y="2332211"/>
            <a:ext cx="738505" cy="1450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1400" b="1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全域获客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rtl="0" eaLnBrk="0">
              <a:lnSpc>
                <a:spcPct val="114000"/>
              </a:lnSpc>
            </a:pPr>
            <a:endParaRPr sz="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268000"/>
              </a:lnSpc>
              <a:spcBef>
                <a:spcPts val="5"/>
              </a:spcBef>
            </a:pPr>
            <a:r>
              <a:rPr sz="1400" b="1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全域触达</a:t>
            </a:r>
            <a:r>
              <a:rPr sz="1400" b="1" kern="0" spc="2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b="1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全域接待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96" name="table 596"/>
          <p:cNvGraphicFramePr>
            <a:graphicFrameLocks noGrp="1"/>
          </p:cNvGraphicFramePr>
          <p:nvPr/>
        </p:nvGraphicFramePr>
        <p:xfrm>
          <a:off x="8618601" y="5113401"/>
          <a:ext cx="2365375" cy="412750"/>
        </p:xfrm>
        <a:graphic>
          <a:graphicData uri="http://schemas.openxmlformats.org/drawingml/2006/table">
            <a:tbl>
              <a:tblPr/>
              <a:tblGrid>
                <a:gridCol w="2365375"/>
              </a:tblGrid>
              <a:tr h="400050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8" name="table 598"/>
          <p:cNvGraphicFramePr>
            <a:graphicFrameLocks noGrp="1"/>
          </p:cNvGraphicFramePr>
          <p:nvPr/>
        </p:nvGraphicFramePr>
        <p:xfrm>
          <a:off x="8618601" y="2246376"/>
          <a:ext cx="2365375" cy="384175"/>
        </p:xfrm>
        <a:graphic>
          <a:graphicData uri="http://schemas.openxmlformats.org/drawingml/2006/table">
            <a:tbl>
              <a:tblPr/>
              <a:tblGrid>
                <a:gridCol w="2365375"/>
              </a:tblGrid>
              <a:tr h="371475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0" name="table 600"/>
          <p:cNvGraphicFramePr>
            <a:graphicFrameLocks noGrp="1"/>
          </p:cNvGraphicFramePr>
          <p:nvPr/>
        </p:nvGraphicFramePr>
        <p:xfrm>
          <a:off x="8618601" y="2960751"/>
          <a:ext cx="2365375" cy="384175"/>
        </p:xfrm>
        <a:graphic>
          <a:graphicData uri="http://schemas.openxmlformats.org/drawingml/2006/table">
            <a:tbl>
              <a:tblPr/>
              <a:tblGrid>
                <a:gridCol w="2365375"/>
              </a:tblGrid>
              <a:tr h="371475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2" name="table 602"/>
          <p:cNvGraphicFramePr>
            <a:graphicFrameLocks noGrp="1"/>
          </p:cNvGraphicFramePr>
          <p:nvPr/>
        </p:nvGraphicFramePr>
        <p:xfrm>
          <a:off x="8618601" y="4399026"/>
          <a:ext cx="2365375" cy="374650"/>
        </p:xfrm>
        <a:graphic>
          <a:graphicData uri="http://schemas.openxmlformats.org/drawingml/2006/table">
            <a:tbl>
              <a:tblPr/>
              <a:tblGrid>
                <a:gridCol w="2365375"/>
              </a:tblGrid>
              <a:tr h="361950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" name="table 604"/>
          <p:cNvGraphicFramePr>
            <a:graphicFrameLocks noGrp="1"/>
          </p:cNvGraphicFramePr>
          <p:nvPr/>
        </p:nvGraphicFramePr>
        <p:xfrm>
          <a:off x="8618601" y="3684651"/>
          <a:ext cx="2365375" cy="374650"/>
        </p:xfrm>
        <a:graphic>
          <a:graphicData uri="http://schemas.openxmlformats.org/drawingml/2006/table">
            <a:tbl>
              <a:tblPr/>
              <a:tblGrid>
                <a:gridCol w="2365375"/>
              </a:tblGrid>
              <a:tr h="361950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Arial" panose="020B0604020202090204"/>
                        <a:ea typeface="Arial" panose="020B0604020202090204"/>
                        <a:cs typeface="Arial" panose="020B0604020202090204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58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0FF"/>
                    </a:solidFill>
                  </a:tcPr>
                </a:tc>
              </a:tr>
            </a:tbl>
          </a:graphicData>
        </a:graphic>
      </p:graphicFrame>
      <p:pic>
        <p:nvPicPr>
          <p:cNvPr id="606" name="picture 6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72597" y="4133850"/>
            <a:ext cx="509380" cy="581025"/>
          </a:xfrm>
          <a:prstGeom prst="rect">
            <a:avLst/>
          </a:prstGeom>
        </p:spPr>
      </p:pic>
      <p:pic>
        <p:nvPicPr>
          <p:cNvPr id="608" name="picture 6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76375" y="5267325"/>
            <a:ext cx="533400" cy="533400"/>
          </a:xfrm>
          <a:prstGeom prst="rect">
            <a:avLst/>
          </a:prstGeom>
        </p:spPr>
      </p:pic>
      <p:pic>
        <p:nvPicPr>
          <p:cNvPr id="610" name="picture 6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24075" y="5267325"/>
            <a:ext cx="533400" cy="533400"/>
          </a:xfrm>
          <a:prstGeom prst="rect">
            <a:avLst/>
          </a:prstGeom>
        </p:spPr>
      </p:pic>
      <p:pic>
        <p:nvPicPr>
          <p:cNvPr id="612" name="picture 6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28675" y="5267325"/>
            <a:ext cx="523875" cy="533400"/>
          </a:xfrm>
          <a:prstGeom prst="rect">
            <a:avLst/>
          </a:prstGeom>
        </p:spPr>
      </p:pic>
      <p:pic>
        <p:nvPicPr>
          <p:cNvPr id="614" name="picture 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781300" y="5267325"/>
            <a:ext cx="523875" cy="533400"/>
          </a:xfrm>
          <a:prstGeom prst="rect">
            <a:avLst/>
          </a:prstGeom>
        </p:spPr>
      </p:pic>
      <p:pic>
        <p:nvPicPr>
          <p:cNvPr id="616" name="picture 6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667875" y="5734050"/>
            <a:ext cx="866775" cy="276225"/>
          </a:xfrm>
          <a:prstGeom prst="rect">
            <a:avLst/>
          </a:prstGeom>
        </p:spPr>
      </p:pic>
      <p:pic>
        <p:nvPicPr>
          <p:cNvPr id="618" name="picture 6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292081" y="5223255"/>
            <a:ext cx="1001268" cy="197358"/>
          </a:xfrm>
          <a:prstGeom prst="rect">
            <a:avLst/>
          </a:prstGeom>
        </p:spPr>
      </p:pic>
      <p:pic>
        <p:nvPicPr>
          <p:cNvPr id="620" name="picture 6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144000" y="5648325"/>
            <a:ext cx="428625" cy="428625"/>
          </a:xfrm>
          <a:prstGeom prst="rect">
            <a:avLst/>
          </a:prstGeom>
        </p:spPr>
      </p:pic>
      <p:pic>
        <p:nvPicPr>
          <p:cNvPr id="622" name="picture 6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239000" y="5010150"/>
            <a:ext cx="447675" cy="409575"/>
          </a:xfrm>
          <a:prstGeom prst="rect">
            <a:avLst/>
          </a:prstGeom>
        </p:spPr>
      </p:pic>
      <p:pic>
        <p:nvPicPr>
          <p:cNvPr id="624" name="picture 6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810250" y="3962400"/>
            <a:ext cx="400050" cy="400050"/>
          </a:xfrm>
          <a:prstGeom prst="rect">
            <a:avLst/>
          </a:prstGeom>
        </p:spPr>
      </p:pic>
      <p:pic>
        <p:nvPicPr>
          <p:cNvPr id="626" name="picture 6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391142" y="3775836"/>
            <a:ext cx="804036" cy="196088"/>
          </a:xfrm>
          <a:prstGeom prst="rect">
            <a:avLst/>
          </a:prstGeom>
        </p:spPr>
      </p:pic>
      <p:pic>
        <p:nvPicPr>
          <p:cNvPr id="628" name="picture 6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9392157" y="3059429"/>
            <a:ext cx="803402" cy="195834"/>
          </a:xfrm>
          <a:prstGeom prst="rect">
            <a:avLst/>
          </a:prstGeom>
        </p:spPr>
      </p:pic>
      <p:pic>
        <p:nvPicPr>
          <p:cNvPr id="630" name="picture 6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677275" y="5667375"/>
            <a:ext cx="381000" cy="409575"/>
          </a:xfrm>
          <a:prstGeom prst="rect">
            <a:avLst/>
          </a:prstGeom>
        </p:spPr>
      </p:pic>
      <p:pic>
        <p:nvPicPr>
          <p:cNvPr id="632" name="picture 6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9404604" y="2343277"/>
            <a:ext cx="792098" cy="194563"/>
          </a:xfrm>
          <a:prstGeom prst="rect">
            <a:avLst/>
          </a:prstGeom>
        </p:spPr>
      </p:pic>
      <p:pic>
        <p:nvPicPr>
          <p:cNvPr id="634" name="picture 6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9410319" y="4492497"/>
            <a:ext cx="786002" cy="194817"/>
          </a:xfrm>
          <a:prstGeom prst="rect">
            <a:avLst/>
          </a:prstGeom>
        </p:spPr>
      </p:pic>
      <p:pic>
        <p:nvPicPr>
          <p:cNvPr id="636" name="picture 6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7534275" y="4248150"/>
            <a:ext cx="381000" cy="381000"/>
          </a:xfrm>
          <a:prstGeom prst="rect">
            <a:avLst/>
          </a:prstGeom>
        </p:spPr>
      </p:pic>
      <p:pic>
        <p:nvPicPr>
          <p:cNvPr id="638" name="picture 6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4962525" y="2457450"/>
            <a:ext cx="371475" cy="371475"/>
          </a:xfrm>
          <a:prstGeom prst="rect">
            <a:avLst/>
          </a:prstGeom>
        </p:spPr>
      </p:pic>
      <p:pic>
        <p:nvPicPr>
          <p:cNvPr id="640" name="picture 6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4400550" y="2971800"/>
            <a:ext cx="371475" cy="361950"/>
          </a:xfrm>
          <a:prstGeom prst="rect">
            <a:avLst/>
          </a:prstGeom>
        </p:spPr>
      </p:pic>
      <p:pic>
        <p:nvPicPr>
          <p:cNvPr id="642" name="picture 64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4400550" y="4991100"/>
            <a:ext cx="361950" cy="361950"/>
          </a:xfrm>
          <a:prstGeom prst="rect">
            <a:avLst/>
          </a:prstGeom>
        </p:spPr>
      </p:pic>
      <p:pic>
        <p:nvPicPr>
          <p:cNvPr id="644" name="picture 6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5029200" y="5572125"/>
            <a:ext cx="361950" cy="361950"/>
          </a:xfrm>
          <a:prstGeom prst="rect">
            <a:avLst/>
          </a:prstGeom>
        </p:spPr>
      </p:pic>
      <p:pic>
        <p:nvPicPr>
          <p:cNvPr id="646" name="picture 6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4095750" y="3657600"/>
            <a:ext cx="352425" cy="342900"/>
          </a:xfrm>
          <a:prstGeom prst="rect">
            <a:avLst/>
          </a:prstGeom>
        </p:spPr>
      </p:pic>
      <p:pic>
        <p:nvPicPr>
          <p:cNvPr id="648" name="picture 6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6715125" y="5572125"/>
            <a:ext cx="342900" cy="342900"/>
          </a:xfrm>
          <a:prstGeom prst="rect">
            <a:avLst/>
          </a:prstGeom>
        </p:spPr>
      </p:pic>
      <p:sp>
        <p:nvSpPr>
          <p:cNvPr id="650" name="textbox 650"/>
          <p:cNvSpPr/>
          <p:nvPr/>
        </p:nvSpPr>
        <p:spPr>
          <a:xfrm>
            <a:off x="5559247" y="4689512"/>
            <a:ext cx="910589" cy="1695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1130"/>
              </a:lnSpc>
            </a:pPr>
            <a:r>
              <a:rPr sz="900" kern="0" spc="9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一体化客服系统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52" name="picture 6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5895975" y="5800725"/>
            <a:ext cx="333375" cy="333375"/>
          </a:xfrm>
          <a:prstGeom prst="rect">
            <a:avLst/>
          </a:prstGeom>
        </p:spPr>
      </p:pic>
      <p:pic>
        <p:nvPicPr>
          <p:cNvPr id="654" name="picture 65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6715125" y="2495550"/>
            <a:ext cx="333375" cy="333375"/>
          </a:xfrm>
          <a:prstGeom prst="rect">
            <a:avLst/>
          </a:prstGeom>
        </p:spPr>
      </p:pic>
      <p:sp>
        <p:nvSpPr>
          <p:cNvPr id="656" name="textbox 656"/>
          <p:cNvSpPr/>
          <p:nvPr/>
        </p:nvSpPr>
        <p:spPr>
          <a:xfrm>
            <a:off x="6476693" y="3747808"/>
            <a:ext cx="160654" cy="9207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900" kern="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</a:t>
            </a:r>
            <a:r>
              <a:rPr sz="900" kern="0" spc="-8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</a:t>
            </a:r>
            <a:r>
              <a:rPr sz="900" kern="0" spc="-10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</a:t>
            </a:r>
            <a:r>
              <a:rPr sz="900" kern="0" spc="-1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型 训</a:t>
            </a:r>
            <a:r>
              <a:rPr sz="900" kern="0" spc="-1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10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练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8" name="textbox 658"/>
          <p:cNvSpPr/>
          <p:nvPr/>
        </p:nvSpPr>
        <p:spPr>
          <a:xfrm>
            <a:off x="5412981" y="3788919"/>
            <a:ext cx="149225" cy="926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0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indent="635" algn="l" rtl="0" eaLnBrk="0">
              <a:lnSpc>
                <a:spcPct val="109000"/>
              </a:lnSpc>
            </a:pPr>
            <a:r>
              <a:rPr sz="900" kern="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 </a:t>
            </a: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</a:t>
            </a:r>
            <a:r>
              <a:rPr sz="9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</a:t>
            </a:r>
            <a:r>
              <a:rPr sz="9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</a:t>
            </a:r>
            <a:r>
              <a:rPr sz="9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</a:t>
            </a:r>
            <a:r>
              <a:rPr sz="9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0" name="textbox 660"/>
          <p:cNvSpPr/>
          <p:nvPr/>
        </p:nvSpPr>
        <p:spPr>
          <a:xfrm>
            <a:off x="4910670" y="3386870"/>
            <a:ext cx="405765" cy="3225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indent="13335" algn="l" rtl="0" eaLnBrk="0">
              <a:lnSpc>
                <a:spcPct val="108000"/>
              </a:lnSpc>
            </a:pPr>
            <a:r>
              <a:rPr sz="900" kern="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自动化</a:t>
            </a:r>
            <a:r>
              <a:rPr sz="900" kern="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触达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62" name="picture 66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7534275" y="3562350"/>
            <a:ext cx="314325" cy="342900"/>
          </a:xfrm>
          <a:prstGeom prst="rect">
            <a:avLst/>
          </a:prstGeom>
        </p:spPr>
      </p:pic>
      <p:pic>
        <p:nvPicPr>
          <p:cNvPr id="664" name="picture 66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7277100" y="2962275"/>
            <a:ext cx="314325" cy="333375"/>
          </a:xfrm>
          <a:prstGeom prst="rect">
            <a:avLst/>
          </a:prstGeom>
        </p:spPr>
      </p:pic>
      <p:pic>
        <p:nvPicPr>
          <p:cNvPr id="666" name="picture 66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4133850" y="4305300"/>
            <a:ext cx="314325" cy="323850"/>
          </a:xfrm>
          <a:prstGeom prst="rect">
            <a:avLst/>
          </a:prstGeom>
        </p:spPr>
      </p:pic>
      <p:sp>
        <p:nvSpPr>
          <p:cNvPr id="668" name="textbox 668"/>
          <p:cNvSpPr/>
          <p:nvPr/>
        </p:nvSpPr>
        <p:spPr>
          <a:xfrm>
            <a:off x="6050894" y="5220115"/>
            <a:ext cx="273050" cy="3238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7145" indent="-5080" algn="l" rtl="0" eaLnBrk="0">
              <a:lnSpc>
                <a:spcPct val="109000"/>
              </a:lnSpc>
            </a:pP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活跃</a:t>
            </a:r>
            <a:r>
              <a:rPr sz="900" kern="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4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留存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0" name="textbox 670"/>
          <p:cNvSpPr/>
          <p:nvPr/>
        </p:nvSpPr>
        <p:spPr>
          <a:xfrm>
            <a:off x="4714730" y="4214024"/>
            <a:ext cx="273050" cy="3219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indent="635" algn="l" rtl="0" eaLnBrk="0">
              <a:lnSpc>
                <a:spcPct val="108000"/>
              </a:lnSpc>
            </a:pP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新客</a:t>
            </a:r>
            <a:r>
              <a:rPr sz="9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激活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2" name="textbox 672"/>
          <p:cNvSpPr/>
          <p:nvPr/>
        </p:nvSpPr>
        <p:spPr>
          <a:xfrm>
            <a:off x="6784044" y="4758470"/>
            <a:ext cx="272415" cy="3225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8000"/>
              </a:lnSpc>
            </a:pP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复购</a:t>
            </a:r>
            <a:r>
              <a:rPr sz="900" kern="0" spc="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增购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4" name="textbox 674"/>
          <p:cNvSpPr/>
          <p:nvPr/>
        </p:nvSpPr>
        <p:spPr>
          <a:xfrm>
            <a:off x="6662763" y="3213261"/>
            <a:ext cx="271779" cy="3219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8000"/>
              </a:lnSpc>
            </a:pP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好友</a:t>
            </a:r>
            <a:r>
              <a:rPr sz="9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裂变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6" name="textbox 676"/>
          <p:cNvSpPr/>
          <p:nvPr/>
        </p:nvSpPr>
        <p:spPr>
          <a:xfrm>
            <a:off x="5178514" y="5009676"/>
            <a:ext cx="271779" cy="3225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indent="1270" algn="l" rtl="0" eaLnBrk="0">
              <a:lnSpc>
                <a:spcPct val="108000"/>
              </a:lnSpc>
            </a:pPr>
            <a:r>
              <a:rPr sz="900" kern="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首单</a:t>
            </a:r>
            <a:r>
              <a:rPr sz="900" kern="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转化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8" name="textbox 678"/>
          <p:cNvSpPr/>
          <p:nvPr/>
        </p:nvSpPr>
        <p:spPr>
          <a:xfrm>
            <a:off x="7023557" y="3963454"/>
            <a:ext cx="271779" cy="3219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5240" indent="-2540" algn="l" rtl="0" eaLnBrk="0">
              <a:lnSpc>
                <a:spcPct val="108000"/>
              </a:lnSpc>
            </a:pPr>
            <a:r>
              <a:rPr sz="900" kern="0" spc="6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</a:t>
            </a:r>
            <a:r>
              <a:rPr sz="900" kern="0" spc="-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900" kern="0" spc="5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互动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80" name="picture 68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9667875" y="3429000"/>
            <a:ext cx="314325" cy="190500"/>
          </a:xfrm>
          <a:prstGeom prst="rect">
            <a:avLst/>
          </a:prstGeom>
        </p:spPr>
      </p:pic>
      <p:pic>
        <p:nvPicPr>
          <p:cNvPr id="682" name="picture 68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9667875" y="4133850"/>
            <a:ext cx="314325" cy="190500"/>
          </a:xfrm>
          <a:prstGeom prst="rect">
            <a:avLst/>
          </a:prstGeom>
        </p:spPr>
      </p:pic>
      <p:pic>
        <p:nvPicPr>
          <p:cNvPr id="684" name="picture 68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9667875" y="4838700"/>
            <a:ext cx="314325" cy="190500"/>
          </a:xfrm>
          <a:prstGeom prst="rect">
            <a:avLst/>
          </a:prstGeom>
        </p:spPr>
      </p:pic>
      <p:pic>
        <p:nvPicPr>
          <p:cNvPr id="686" name="picture 68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6896100" y="3533775"/>
            <a:ext cx="247650" cy="238125"/>
          </a:xfrm>
          <a:prstGeom prst="rect">
            <a:avLst/>
          </a:prstGeom>
        </p:spPr>
      </p:pic>
      <p:pic>
        <p:nvPicPr>
          <p:cNvPr id="688" name="picture 68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1933575" y="3790950"/>
            <a:ext cx="304800" cy="190500"/>
          </a:xfrm>
          <a:prstGeom prst="rect">
            <a:avLst/>
          </a:prstGeom>
        </p:spPr>
      </p:pic>
      <p:pic>
        <p:nvPicPr>
          <p:cNvPr id="690" name="picture 69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9667875" y="2724150"/>
            <a:ext cx="314325" cy="180975"/>
          </a:xfrm>
          <a:prstGeom prst="rect">
            <a:avLst/>
          </a:prstGeom>
        </p:spPr>
      </p:pic>
      <p:pic>
        <p:nvPicPr>
          <p:cNvPr id="692" name="picture 69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1990725" y="4400550"/>
            <a:ext cx="161925" cy="314325"/>
          </a:xfrm>
          <a:prstGeom prst="rect">
            <a:avLst/>
          </a:prstGeom>
        </p:spPr>
      </p:pic>
      <p:pic>
        <p:nvPicPr>
          <p:cNvPr id="694" name="picture 69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4772025" y="3914775"/>
            <a:ext cx="219075" cy="219075"/>
          </a:xfrm>
          <a:prstGeom prst="rect">
            <a:avLst/>
          </a:prstGeom>
        </p:spPr>
      </p:pic>
      <p:pic>
        <p:nvPicPr>
          <p:cNvPr id="696" name="picture 69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5219700" y="3086100"/>
            <a:ext cx="219075" cy="219075"/>
          </a:xfrm>
          <a:prstGeom prst="rect">
            <a:avLst/>
          </a:prstGeom>
        </p:spPr>
      </p:pic>
      <p:pic>
        <p:nvPicPr>
          <p:cNvPr id="698" name="picture 69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4972050" y="4743450"/>
            <a:ext cx="209550" cy="200025"/>
          </a:xfrm>
          <a:prstGeom prst="rect">
            <a:avLst/>
          </a:prstGeom>
        </p:spPr>
      </p:pic>
      <p:pic>
        <p:nvPicPr>
          <p:cNvPr id="700" name="picture 70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5715000" y="5229225"/>
            <a:ext cx="200025" cy="200025"/>
          </a:xfrm>
          <a:prstGeom prst="rect">
            <a:avLst/>
          </a:prstGeom>
        </p:spPr>
      </p:pic>
      <p:pic>
        <p:nvPicPr>
          <p:cNvPr id="702" name="picture 70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7000875" y="4371473"/>
            <a:ext cx="238125" cy="162927"/>
          </a:xfrm>
          <a:prstGeom prst="rect">
            <a:avLst/>
          </a:prstGeom>
        </p:spPr>
      </p:pic>
      <p:pic>
        <p:nvPicPr>
          <p:cNvPr id="704" name="picture 70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21600000">
            <a:off x="6496050" y="5082116"/>
            <a:ext cx="219075" cy="170391"/>
          </a:xfrm>
          <a:prstGeom prst="rect">
            <a:avLst/>
          </a:prstGeom>
        </p:spPr>
      </p:pic>
      <p:pic>
        <p:nvPicPr>
          <p:cNvPr id="706" name="picture 70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2609850" y="5057775"/>
            <a:ext cx="314325" cy="114300"/>
          </a:xfrm>
          <a:prstGeom prst="rect">
            <a:avLst/>
          </a:prstGeom>
        </p:spPr>
      </p:pic>
      <p:pic>
        <p:nvPicPr>
          <p:cNvPr id="708" name="picture 70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1219200" y="5057775"/>
            <a:ext cx="314325" cy="114300"/>
          </a:xfrm>
          <a:prstGeom prst="rect">
            <a:avLst/>
          </a:prstGeom>
        </p:spPr>
      </p:pic>
      <p:sp>
        <p:nvSpPr>
          <p:cNvPr id="710" name="textbox 710"/>
          <p:cNvSpPr/>
          <p:nvPr/>
        </p:nvSpPr>
        <p:spPr>
          <a:xfrm>
            <a:off x="10647397" y="5909290"/>
            <a:ext cx="235584" cy="723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65"/>
              </a:lnSpc>
            </a:pPr>
            <a:r>
              <a:rPr sz="900" b="1" kern="0" spc="10" dirty="0"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......</a:t>
            </a:r>
            <a:endParaRPr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4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4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744855" y="1193165"/>
            <a:ext cx="10899775" cy="4361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 flipV="1">
            <a:off x="2303780" y="3060700"/>
            <a:ext cx="7782560" cy="762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395980" y="3620770"/>
            <a:ext cx="6299200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销售：自动化智能营销</a:t>
            </a:r>
            <a:r>
              <a:rPr lang="zh-CN" altLang="en-US" sz="2800" spc="20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助手</a:t>
            </a:r>
            <a:endParaRPr lang="zh-CN" altLang="en-US" sz="2800" spc="20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8150" y="1800860"/>
            <a:ext cx="4755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</a:rPr>
              <a:t>产品介绍</a:t>
            </a:r>
            <a:r>
              <a:rPr lang="en-US" altLang="zh-CN" sz="5400" b="1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54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9270" y="1045211"/>
            <a:ext cx="11176000" cy="53848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4386" y="496062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50"/>
              </a:lnSpc>
            </a:pPr>
            <a:r>
              <a:rPr sz="160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/>
                <a:sym typeface="+mn-ea"/>
              </a:rPr>
              <a:t>辨识优质客户困难</a:t>
            </a:r>
            <a:endParaRPr lang="en-US" sz="1600" kern="0" spc="40" dirty="0">
              <a:solidFill>
                <a:srgbClr val="000000">
                  <a:alpha val="100000"/>
                </a:srgbClr>
              </a:solidFill>
              <a:latin typeface="微软雅黑" charset="0"/>
              <a:ea typeface="微软雅黑" charset="0"/>
              <a:cs typeface="微软雅黑"/>
              <a:sym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4386" y="378460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ts val="225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pitchFamily="34" charset="-120"/>
              </a:rPr>
              <a:t>潜在客户总在流失</a:t>
            </a:r>
            <a:endParaRPr lang="zh-CN" altLang="en-US" sz="1600" dirty="0">
              <a:solidFill>
                <a:srgbClr val="000000"/>
              </a:solidFill>
              <a:latin typeface="微软雅黑" charset="0"/>
              <a:ea typeface="微软雅黑" charset="0"/>
              <a:cs typeface="微软雅黑" pitchFamily="34" charset="-12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09270" y="4198620"/>
            <a:ext cx="3434715" cy="609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公域引流， 私信漏回， 回复不及时</a:t>
            </a:r>
            <a:r>
              <a:rPr 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拿不到客户联系方式</a:t>
            </a:r>
            <a:r>
              <a:rPr lang="zh-CN"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sz="1200">
                <a:latin typeface="微软雅黑" charset="0"/>
                <a:ea typeface="微软雅黑" charset="0"/>
                <a:cs typeface="微软雅黑" charset="0"/>
                <a:sym typeface="+mn-ea"/>
              </a:rPr>
              <a:t>无法接入抖音</a:t>
            </a:r>
            <a:endParaRPr lang="en-US" sz="12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95021" y="2620010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48260" algn="r" eaLnBrk="0">
              <a:lnSpc>
                <a:spcPct val="91000"/>
              </a:lnSpc>
            </a:pPr>
            <a:r>
              <a:rPr sz="1600" kern="0" spc="35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缺流量没客户</a:t>
            </a:r>
            <a:r>
              <a:rPr lang="en-US" sz="1600" kern="0" spc="35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sz="1600" kern="0" spc="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企业不敢投广告</a:t>
            </a:r>
            <a:endParaRPr lang="en-US" sz="16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00710" y="2983865"/>
            <a:ext cx="3343275" cy="53530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6350" indent="0" algn="r" eaLnBrk="0">
              <a:lnSpc>
                <a:spcPts val="1420"/>
              </a:lnSpc>
              <a:spcBef>
                <a:spcPts val="350"/>
              </a:spcBef>
              <a:buNone/>
            </a:pPr>
            <a:r>
              <a:rPr sz="1200">
                <a:latin typeface="微软雅黑" charset="0"/>
                <a:ea typeface="微软雅黑" charset="0"/>
                <a:cs typeface="微软雅黑" charset="0"/>
              </a:rPr>
              <a:t>没客户， 没有订单</a:t>
            </a:r>
            <a:r>
              <a:rPr lang="zh-CN" sz="1200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sz="1200">
                <a:latin typeface="微软雅黑" charset="0"/>
                <a:ea typeface="微软雅黑" charset="0"/>
                <a:cs typeface="微软雅黑" charset="0"/>
              </a:rPr>
              <a:t>企业不敢投广告</a:t>
            </a:r>
            <a:r>
              <a:rPr lang="zh-CN" sz="1200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sz="1200">
                <a:latin typeface="微软雅黑" charset="0"/>
                <a:ea typeface="微软雅黑" charset="0"/>
                <a:cs typeface="微软雅黑" charset="0"/>
              </a:rPr>
              <a:t>投了广告没有效果</a:t>
            </a:r>
            <a:r>
              <a:rPr lang="zh-CN" sz="1200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sz="1200">
                <a:latin typeface="微软雅黑" charset="0"/>
                <a:ea typeface="微软雅黑" charset="0"/>
                <a:cs typeface="微软雅黑" charset="0"/>
              </a:rPr>
              <a:t>自动激活私域沉睡客户</a:t>
            </a:r>
            <a:endParaRPr lang="en-US" sz="12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93750" y="1512570"/>
            <a:ext cx="3150235" cy="336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326390" algn="r" eaLnBrk="0">
              <a:lnSpc>
                <a:spcPct val="90000"/>
              </a:lnSpc>
            </a:pPr>
            <a:r>
              <a:rPr lang="zh-CN" altLang="en-US" sz="1600" kern="0" spc="-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人力成本高</a:t>
            </a:r>
            <a:r>
              <a:rPr lang="en-US" altLang="zh-CN" sz="1600" kern="0" spc="-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1600" kern="0" spc="-4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销售摸鱼混底薪</a:t>
            </a:r>
            <a:endParaRPr lang="zh-CN" altLang="en-US" sz="1600" kern="0" spc="-40" dirty="0">
              <a:solidFill>
                <a:srgbClr val="000000">
                  <a:alpha val="100000"/>
                </a:srgb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228600" y="1849120"/>
            <a:ext cx="3839210" cy="609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12700" algn="r" eaLnBrk="0">
              <a:lnSpc>
                <a:spcPct val="100000"/>
              </a:lnSpc>
              <a:spcBef>
                <a:spcPts val="690"/>
              </a:spcBef>
            </a:pPr>
            <a:r>
              <a:rPr lang="zh-CN" altLang="en-US" sz="1200">
                <a:latin typeface="微软雅黑" charset="0"/>
                <a:ea typeface="微软雅黑" charset="0"/>
              </a:rPr>
              <a:t>人力成本高、</a:t>
            </a:r>
            <a:r>
              <a:rPr lang="zh-CN" altLang="en-US" sz="1200">
                <a:latin typeface="微软雅黑" charset="0"/>
                <a:ea typeface="微软雅黑" charset="0"/>
                <a:sym typeface="+mn-ea"/>
              </a:rPr>
              <a:t>利润低，</a:t>
            </a:r>
            <a:r>
              <a:rPr lang="zh-CN" altLang="en-US" sz="1200">
                <a:latin typeface="微软雅黑" charset="0"/>
                <a:ea typeface="微软雅黑" charset="0"/>
              </a:rPr>
              <a:t>销售不高频跟进客户</a:t>
            </a:r>
            <a:endParaRPr lang="zh-CN" altLang="en-US" sz="1200">
              <a:latin typeface="微软雅黑" charset="0"/>
              <a:ea typeface="微软雅黑" charset="0"/>
            </a:endParaRPr>
          </a:p>
          <a:p>
            <a:pPr marL="12700" algn="r" eaLnBrk="0">
              <a:lnSpc>
                <a:spcPct val="100000"/>
              </a:lnSpc>
              <a:spcBef>
                <a:spcPts val="690"/>
              </a:spcBef>
            </a:pPr>
            <a:r>
              <a:rPr lang="zh-CN" altLang="en-US" sz="1200">
                <a:latin typeface="微软雅黑" charset="0"/>
                <a:ea typeface="微软雅黑" charset="0"/>
              </a:rPr>
              <a:t>没业绩，不知每天聊了几个客户</a:t>
            </a:r>
            <a:endParaRPr lang="zh-CN" altLang="en-US" sz="1200">
              <a:latin typeface="微软雅黑" charset="0"/>
              <a:ea typeface="微软雅黑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8249286" y="104521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50"/>
              </a:lnSpc>
            </a:pPr>
            <a:r>
              <a:rPr lang="zh-CN" altLang="en-US" sz="1600" dirty="0">
                <a:latin typeface="微软雅黑" charset="0"/>
                <a:ea typeface="微软雅黑" charset="0"/>
              </a:rPr>
              <a:t>无法获得客户信任</a:t>
            </a:r>
            <a:endParaRPr lang="zh-CN" altLang="en-US" sz="1600" dirty="0">
              <a:latin typeface="微软雅黑" charset="0"/>
              <a:ea typeface="微软雅黑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8249285" y="1381760"/>
            <a:ext cx="3436620" cy="6096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1200" dirty="0">
                <a:latin typeface="微软雅黑" charset="0"/>
                <a:ea typeface="微软雅黑" charset="0"/>
              </a:rPr>
              <a:t>客户不信任我们，只靠一次沟通很难成交，销售不发朋友圈文案，无法建立客户认知和信任</a:t>
            </a:r>
            <a:endParaRPr lang="zh-CN" altLang="en-US" sz="1200" dirty="0">
              <a:latin typeface="微软雅黑" charset="0"/>
              <a:ea typeface="微软雅黑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8249286" y="224282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50"/>
              </a:lnSpc>
            </a:pP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成交难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成交率低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8249285" y="2630170"/>
            <a:ext cx="3149600" cy="4318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/>
          <a:lstStyle/>
          <a:p>
            <a:pPr>
              <a:lnSpc>
                <a:spcPct val="100000"/>
              </a:lnSpc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东西卖不出，不知道客户为什么不买？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无法复制销冠能力，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全体销售成交率低下？</a:t>
            </a:r>
            <a:endParaRPr lang="zh-CN" altLang="en-US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8249286" y="367157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>
              <a:lnSpc>
                <a:spcPts val="2250"/>
              </a:lnSpc>
            </a:pPr>
            <a:r>
              <a:rPr lang="zh-CN" altLang="en-US" sz="1600">
                <a:latin typeface="微软雅黑" charset="0"/>
                <a:ea typeface="微软雅黑" charset="0"/>
              </a:rPr>
              <a:t>客户总被</a:t>
            </a:r>
            <a:r>
              <a:rPr lang="zh-CN" altLang="en-US" sz="1600">
                <a:latin typeface="微软雅黑" charset="0"/>
                <a:ea typeface="微软雅黑" charset="0"/>
              </a:rPr>
              <a:t>飞单</a:t>
            </a:r>
            <a:endParaRPr lang="zh-CN" altLang="en-US" sz="1600">
              <a:latin typeface="微软雅黑" charset="0"/>
              <a:ea typeface="微软雅黑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8249285" y="4142105"/>
            <a:ext cx="3149600" cy="24003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/>
          <a:lstStyle/>
          <a:p>
            <a:pPr marL="6350" eaLnBrk="0">
              <a:lnSpc>
                <a:spcPct val="100000"/>
              </a:lnSpc>
              <a:spcBef>
                <a:spcPts val="345"/>
              </a:spcBef>
            </a:pPr>
            <a:r>
              <a:rPr sz="1200">
                <a:latin typeface="微软雅黑" charset="0"/>
                <a:ea typeface="微软雅黑" charset="0"/>
              </a:rPr>
              <a:t>销售飞单</a:t>
            </a:r>
            <a:r>
              <a:rPr lang="zh-CN" sz="1200">
                <a:latin typeface="微软雅黑" charset="0"/>
                <a:ea typeface="微软雅黑" charset="0"/>
              </a:rPr>
              <a:t>，把</a:t>
            </a:r>
            <a:r>
              <a:rPr sz="1200">
                <a:latin typeface="微软雅黑" charset="0"/>
                <a:ea typeface="微软雅黑" charset="0"/>
              </a:rPr>
              <a:t>客户私下</a:t>
            </a:r>
            <a:r>
              <a:rPr lang="zh-CN" sz="1200">
                <a:latin typeface="微软雅黑" charset="0"/>
                <a:ea typeface="微软雅黑" charset="0"/>
              </a:rPr>
              <a:t>引导</a:t>
            </a:r>
            <a:r>
              <a:rPr sz="1200">
                <a:latin typeface="微软雅黑" charset="0"/>
                <a:ea typeface="微软雅黑" charset="0"/>
              </a:rPr>
              <a:t>给竞争对手</a:t>
            </a:r>
            <a:endParaRPr lang="en-US" sz="1200">
              <a:latin typeface="微软雅黑" charset="0"/>
              <a:ea typeface="微软雅黑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8249286" y="5096511"/>
            <a:ext cx="3149600" cy="336551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6350" eaLnBrk="0">
              <a:lnSpc>
                <a:spcPct val="92000"/>
              </a:lnSpc>
            </a:pPr>
            <a:r>
              <a:rPr sz="1600" kern="0" spc="-5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销冠培训成本高</a:t>
            </a:r>
            <a:r>
              <a:rPr lang="en-US" sz="1600" kern="0" spc="-5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留不住</a:t>
            </a:r>
            <a:endParaRPr lang="en-US" sz="16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8249285" y="5520690"/>
            <a:ext cx="3149600" cy="4318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/>
          <a:lstStyle/>
          <a:p>
            <a:pPr marL="6350" eaLnBrk="0">
              <a:lnSpc>
                <a:spcPts val="1395"/>
              </a:lnSpc>
            </a:pPr>
            <a:r>
              <a:rPr sz="1200">
                <a:latin typeface="微软雅黑" charset="0"/>
                <a:ea typeface="微软雅黑" charset="0"/>
              </a:rPr>
              <a:t>销冠培养时间</a:t>
            </a:r>
            <a:r>
              <a:rPr lang="zh-CN" sz="1200">
                <a:latin typeface="微软雅黑" charset="0"/>
                <a:ea typeface="微软雅黑" charset="0"/>
              </a:rPr>
              <a:t>久、</a:t>
            </a:r>
            <a:r>
              <a:rPr sz="1200">
                <a:latin typeface="微软雅黑" charset="0"/>
                <a:ea typeface="微软雅黑" charset="0"/>
              </a:rPr>
              <a:t>人力成本高</a:t>
            </a:r>
            <a:r>
              <a:rPr lang="zh-CN" sz="1200">
                <a:latin typeface="微软雅黑" charset="0"/>
                <a:ea typeface="微软雅黑" charset="0"/>
              </a:rPr>
              <a:t>、</a:t>
            </a:r>
            <a:r>
              <a:rPr sz="1200">
                <a:latin typeface="微软雅黑" charset="0"/>
                <a:ea typeface="微软雅黑" charset="0"/>
              </a:rPr>
              <a:t>孵化难</a:t>
            </a:r>
            <a:r>
              <a:rPr lang="zh-CN" sz="1200">
                <a:latin typeface="微软雅黑" charset="0"/>
                <a:ea typeface="微软雅黑" charset="0"/>
              </a:rPr>
              <a:t>，</a:t>
            </a:r>
            <a:r>
              <a:rPr sz="1200">
                <a:latin typeface="微软雅黑" charset="0"/>
                <a:ea typeface="微软雅黑" charset="0"/>
              </a:rPr>
              <a:t>担心销冠团队叛变带走团队抢你客户</a:t>
            </a:r>
            <a:endParaRPr lang="en-US" sz="1200">
              <a:latin typeface="微软雅黑" charset="0"/>
              <a:ea typeface="微软雅黑" charset="0"/>
            </a:endParaRPr>
          </a:p>
        </p:txBody>
      </p:sp>
      <p:sp>
        <p:nvSpPr>
          <p:cNvPr id="4" name="Text 6"/>
          <p:cNvSpPr/>
          <p:nvPr/>
        </p:nvSpPr>
        <p:spPr>
          <a:xfrm>
            <a:off x="795020" y="5421630"/>
            <a:ext cx="3272790" cy="53086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/>
          <a:p>
            <a:pPr algn="l">
              <a:lnSpc>
                <a:spcPct val="100000"/>
              </a:lnSpc>
            </a:pPr>
            <a:r>
              <a:rPr lang="zh-CN" altLang="en-US" sz="1200" dirty="0">
                <a:latin typeface="微软雅黑" charset="0"/>
                <a:ea typeface="微软雅黑" charset="0"/>
                <a:cs typeface="+mn-lt"/>
                <a:sym typeface="+mn-ea"/>
              </a:rPr>
              <a:t>不知道如何筛选优质客户，客户不知道如何分类</a:t>
            </a:r>
            <a:endParaRPr lang="zh-CN" altLang="en-US" sz="1200" dirty="0">
              <a:latin typeface="微软雅黑" charset="0"/>
              <a:ea typeface="微软雅黑" charset="0"/>
              <a:cs typeface="+mn-lt"/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2"/>
            </p:custDataLst>
          </p:nvPr>
        </p:nvSpPr>
        <p:spPr>
          <a:xfrm>
            <a:off x="523240" y="158115"/>
            <a:ext cx="649224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800" dirty="0">
                <a:solidFill>
                  <a:srgbClr val="004DA2"/>
                </a:solidFill>
                <a:latin typeface="微软雅黑" charset="0"/>
                <a:ea typeface="微软雅黑" charset="0"/>
                <a:cs typeface="微软雅黑" charset="0"/>
              </a:rPr>
              <a:t>企业</a:t>
            </a:r>
            <a:r>
              <a:rPr lang="zh-CN" altLang="en-US" sz="2800" dirty="0">
                <a:solidFill>
                  <a:srgbClr val="004DA2"/>
                </a:solidFill>
                <a:latin typeface="微软雅黑" charset="0"/>
                <a:ea typeface="微软雅黑" charset="0"/>
                <a:cs typeface="微软雅黑" charset="0"/>
              </a:rPr>
              <a:t>痛点</a:t>
            </a:r>
            <a:endParaRPr lang="zh-CN" altLang="en-US" sz="2800" dirty="0">
              <a:solidFill>
                <a:srgbClr val="004DA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18"/>
          <p:cNvSpPr/>
          <p:nvPr/>
        </p:nvSpPr>
        <p:spPr>
          <a:xfrm>
            <a:off x="482977" y="1044507"/>
            <a:ext cx="3081167" cy="584775"/>
          </a:xfrm>
          <a:prstGeom prst="roundRect">
            <a:avLst>
              <a:gd name="adj" fmla="val 50000"/>
            </a:avLst>
          </a:prstGeom>
          <a:noFill/>
          <a:ln w="25400" cap="flat">
            <a:gradFill flip="none" rotWithShape="1">
              <a:gsLst>
                <a:gs pos="14000">
                  <a:srgbClr val="C8E3FC"/>
                </a:gs>
                <a:gs pos="70000">
                  <a:srgbClr val="0F6FC6"/>
                </a:gs>
              </a:gsLst>
              <a:lin ang="13500000" scaled="1"/>
              <a:tileRect/>
            </a:gradFill>
            <a:prstDash val="sysDash"/>
            <a:miter lim="0"/>
          </a:ln>
        </p:spPr>
        <p:txBody>
          <a:bodyPr vert="horz" wrap="square" lIns="0" tIns="0" rIns="0" bIns="0" anchor="ctr">
            <a:noAutofit/>
          </a:bodyPr>
          <a:lstStyle/>
          <a:p>
            <a:pPr marL="6350" algn="ctr" eaLnBrk="0">
              <a:lnSpc>
                <a:spcPts val="1850"/>
              </a:lnSpc>
            </a:pPr>
            <a:r>
              <a:rPr lang="zh-CN" altLang="en-US" sz="1865" b="1" kern="0" spc="35" dirty="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优化用户转化及运营流程</a:t>
            </a:r>
            <a:endParaRPr lang="zh-CN" altLang="en-US" sz="1865" b="1" kern="0" spc="35" dirty="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3867173" y="343460"/>
            <a:ext cx="4819183" cy="5016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8800" b="1">
                <a:gradFill flip="none" rotWithShape="1">
                  <a:gsLst>
                    <a:gs pos="0">
                      <a:srgbClr val="FFC188"/>
                    </a:gs>
                    <a:gs pos="28000">
                      <a:srgbClr val="D757CA"/>
                    </a:gs>
                    <a:gs pos="63000">
                      <a:srgbClr val="FFC188"/>
                    </a:gs>
                    <a:gs pos="100000">
                      <a:srgbClr val="BF1CE6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方正兰亭大黑_GBK" panose="02000000000000000000" charset="-122"/>
              </a:defRPr>
            </a:lvl1pPr>
          </a:lstStyle>
          <a:p>
            <a:r>
              <a:rPr lang="zh-CN" altLang="en-US" sz="2665" dirty="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销售</a:t>
            </a:r>
            <a:r>
              <a:rPr lang="en-US" altLang="zh-CN" sz="2665" dirty="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AI</a:t>
            </a:r>
            <a:r>
              <a:rPr lang="zh-CN" altLang="en-US" sz="2665" dirty="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助手的</a:t>
            </a:r>
            <a:r>
              <a:rPr lang="en-US" altLang="zh-CN" sz="2665" dirty="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5</a:t>
            </a:r>
            <a:r>
              <a:rPr lang="zh-CN" altLang="en-US" sz="2665" dirty="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大核心能力</a:t>
            </a:r>
            <a:endParaRPr lang="zh-CN" altLang="en-US" sz="2665" dirty="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1438" y="1040665"/>
            <a:ext cx="2456324" cy="584775"/>
          </a:xfrm>
          <a:prstGeom prst="roundRect">
            <a:avLst>
              <a:gd name="adj" fmla="val 50000"/>
            </a:avLst>
          </a:prstGeom>
          <a:noFill/>
          <a:ln w="25400">
            <a:gradFill flip="none" rotWithShape="1">
              <a:gsLst>
                <a:gs pos="14000">
                  <a:srgbClr val="C8E3FC"/>
                </a:gs>
                <a:gs pos="70000">
                  <a:srgbClr val="0F6FC6"/>
                </a:gs>
              </a:gsLst>
              <a:lin ang="13500000" scaled="1"/>
              <a:tileRect/>
            </a:gradFill>
            <a:prstDash val="sysDash"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1865" b="1" kern="0" spc="35" dirty="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自动触达客户</a:t>
            </a:r>
            <a:endParaRPr lang="zh-CN" altLang="en-US" sz="1865" b="1" kern="0" spc="35" dirty="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95057" y="1040665"/>
            <a:ext cx="3760269" cy="584775"/>
          </a:xfrm>
          <a:prstGeom prst="roundRect">
            <a:avLst>
              <a:gd name="adj" fmla="val 50000"/>
            </a:avLst>
          </a:prstGeom>
          <a:noFill/>
          <a:ln w="25400">
            <a:gradFill flip="none" rotWithShape="1">
              <a:gsLst>
                <a:gs pos="14000">
                  <a:srgbClr val="C8E3FC"/>
                </a:gs>
                <a:gs pos="70000">
                  <a:srgbClr val="0F6FC6"/>
                </a:gs>
              </a:gsLst>
              <a:lin ang="13500000" scaled="1"/>
              <a:tileRect/>
            </a:gradFill>
            <a:prstDash val="sysDash"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1865" b="1" kern="0" spc="35" dirty="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显著提高服务品</a:t>
            </a:r>
            <a:r>
              <a:rPr lang="zh-CN" altLang="en-US" sz="1865" b="1" kern="0" spc="30" dirty="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质与团队效能</a:t>
            </a:r>
            <a:endParaRPr lang="zh-CN" altLang="en-US" sz="1865" b="1" kern="0" spc="30" dirty="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68741" y="1917072"/>
            <a:ext cx="1247460" cy="4132175"/>
          </a:xfrm>
          <a:prstGeom prst="roundRect">
            <a:avLst>
              <a:gd name="adj" fmla="val 7929"/>
            </a:avLst>
          </a:prstGeom>
          <a:gradFill>
            <a:gsLst>
              <a:gs pos="23000">
                <a:srgbClr val="004DA2"/>
              </a:gs>
              <a:gs pos="83000">
                <a:srgbClr val="C8E3FC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客户</a:t>
            </a:r>
            <a:endParaRPr lang="zh-CN" altLang="en-US" sz="16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307998" y="1860272"/>
            <a:ext cx="1368947" cy="4245777"/>
          </a:xfrm>
          <a:prstGeom prst="roundRect">
            <a:avLst>
              <a:gd name="adj" fmla="val 7929"/>
            </a:avLst>
          </a:prstGeom>
          <a:noFill/>
          <a:ln>
            <a:gradFill>
              <a:gsLst>
                <a:gs pos="0">
                  <a:srgbClr val="C8E3FC"/>
                </a:gs>
                <a:gs pos="100000">
                  <a:srgbClr val="004DA2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304347" y="1860271"/>
            <a:ext cx="3439887" cy="4245777"/>
          </a:xfrm>
          <a:prstGeom prst="roundRect">
            <a:avLst>
              <a:gd name="adj" fmla="val 1901"/>
            </a:avLst>
          </a:prstGeom>
          <a:noFill/>
          <a:ln>
            <a:gradFill>
              <a:gsLst>
                <a:gs pos="0">
                  <a:srgbClr val="C8E3FC"/>
                </a:gs>
                <a:gs pos="100000">
                  <a:srgbClr val="004DA2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右大括号 14"/>
          <p:cNvSpPr/>
          <p:nvPr/>
        </p:nvSpPr>
        <p:spPr>
          <a:xfrm flipH="1">
            <a:off x="5947433" y="1823940"/>
            <a:ext cx="361859" cy="4165017"/>
          </a:xfrm>
          <a:prstGeom prst="rightBrace">
            <a:avLst>
              <a:gd name="adj1" fmla="val 151755"/>
              <a:gd name="adj2" fmla="val 50000"/>
            </a:avLst>
          </a:prstGeom>
          <a:ln>
            <a:gradFill>
              <a:gsLst>
                <a:gs pos="0">
                  <a:srgbClr val="004DA2"/>
                </a:gs>
                <a:gs pos="100000">
                  <a:srgbClr val="C8E3FC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54445" y="5561668"/>
            <a:ext cx="453317" cy="248919"/>
          </a:xfrm>
          <a:prstGeom prst="rect">
            <a:avLst/>
          </a:prstGeom>
          <a:noFill/>
          <a:effectLst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b="1" i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60000">
                      <a:schemeClr val="accent6"/>
                    </a:gs>
                  </a:gsLst>
                  <a:lin ang="2700000" scaled="0"/>
                </a:gradFill>
                <a:effectLst/>
              </a:defRPr>
            </a:lvl1pPr>
          </a:lstStyle>
          <a:p>
            <a:pPr algn="l"/>
            <a:r>
              <a:rPr lang="zh-CN" altLang="en-US" sz="975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思考</a:t>
            </a:r>
            <a:endParaRPr lang="zh-CN" altLang="en-US" sz="975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54445" y="4833791"/>
            <a:ext cx="453317" cy="248919"/>
          </a:xfrm>
          <a:prstGeom prst="rect">
            <a:avLst/>
          </a:prstGeom>
          <a:noFill/>
          <a:effectLst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b="1" i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60000">
                      <a:schemeClr val="accent3"/>
                    </a:gs>
                  </a:gsLst>
                  <a:lin ang="2700000" scaled="0"/>
                </a:gradFill>
                <a:effectLst/>
              </a:defRPr>
            </a:lvl1pPr>
          </a:lstStyle>
          <a:p>
            <a:pPr algn="l"/>
            <a:r>
              <a:rPr lang="zh-CN" altLang="en-US" sz="975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输入</a:t>
            </a:r>
            <a:endParaRPr lang="zh-CN" altLang="en-US" sz="975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54445" y="4096386"/>
            <a:ext cx="453317" cy="248919"/>
          </a:xfrm>
          <a:prstGeom prst="rect">
            <a:avLst/>
          </a:prstGeom>
          <a:noFill/>
          <a:effectLst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b="1" i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60000">
                      <a:schemeClr val="accent2"/>
                    </a:gs>
                  </a:gsLst>
                  <a:lin ang="2700000" scaled="0"/>
                </a:gradFill>
                <a:effectLst/>
              </a:defRPr>
            </a:lvl1pPr>
          </a:lstStyle>
          <a:p>
            <a:r>
              <a:rPr lang="zh-CN" altLang="en-US" sz="975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应用</a:t>
            </a:r>
            <a:endParaRPr lang="zh-CN" altLang="en-US" sz="975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74517" y="3149658"/>
            <a:ext cx="656421" cy="237597"/>
          </a:xfrm>
          <a:prstGeom prst="rect">
            <a:avLst/>
          </a:prstGeom>
          <a:noFill/>
          <a:effectLst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b="1" i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chemeClr val="accent4"/>
                    </a:gs>
                  </a:gsLst>
                  <a:lin ang="2700000" scaled="0"/>
                </a:gradFill>
                <a:effectLst/>
              </a:defRPr>
            </a:lvl1pPr>
          </a:lstStyle>
          <a:p>
            <a:r>
              <a:rPr lang="zh-CN" altLang="en-US" sz="975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自动控制</a:t>
            </a:r>
            <a:endParaRPr lang="zh-CN" altLang="en-US" sz="975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5881101" y="3419705"/>
            <a:ext cx="1017935" cy="0"/>
          </a:xfrm>
          <a:prstGeom prst="line">
            <a:avLst/>
          </a:prstGeom>
          <a:noFill/>
          <a:ln w="12700" cap="rnd">
            <a:gradFill>
              <a:gsLst>
                <a:gs pos="0">
                  <a:schemeClr val="accent4"/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prstDash val="solid"/>
            <a:round/>
            <a:headEnd type="arrow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881101" y="4347608"/>
            <a:ext cx="1017935" cy="0"/>
          </a:xfrm>
          <a:prstGeom prst="line">
            <a:avLst/>
          </a:prstGeom>
          <a:noFill/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prstDash val="solid"/>
            <a:round/>
            <a:headEnd type="arrow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5881101" y="5142162"/>
            <a:ext cx="1017935" cy="0"/>
          </a:xfrm>
          <a:prstGeom prst="line">
            <a:avLst/>
          </a:prstGeom>
          <a:noFill/>
          <a:ln w="12700" cap="rnd">
            <a:gradFill>
              <a:gsLst>
                <a:gs pos="0">
                  <a:schemeClr val="accent3"/>
                </a:gs>
                <a:gs pos="100000">
                  <a:schemeClr val="accent3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prstDash val="solid"/>
            <a:round/>
            <a:headEnd type="arrow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5881101" y="5812891"/>
            <a:ext cx="1017935" cy="0"/>
          </a:xfrm>
          <a:prstGeom prst="line">
            <a:avLst/>
          </a:prstGeom>
          <a:noFill/>
          <a:ln w="12700" cap="rnd">
            <a:gradFill>
              <a:gsLst>
                <a:gs pos="0">
                  <a:schemeClr val="accent6"/>
                </a:gs>
                <a:gs pos="100000">
                  <a:schemeClr val="accent6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prstDash val="solid"/>
            <a:round/>
            <a:headEnd type="arrow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矩形: 圆角 23"/>
          <p:cNvSpPr/>
          <p:nvPr/>
        </p:nvSpPr>
        <p:spPr>
          <a:xfrm>
            <a:off x="7314653" y="2930822"/>
            <a:ext cx="4033049" cy="281204"/>
          </a:xfrm>
          <a:prstGeom prst="roundRect">
            <a:avLst>
              <a:gd name="adj" fmla="val 79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RPA(机器人流程自动化)</a:t>
            </a:r>
            <a:endParaRPr lang="zh-CN" altLang="en-US" sz="1600" b="1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965369" y="2873433"/>
            <a:ext cx="4475111" cy="725575"/>
          </a:xfrm>
          <a:prstGeom prst="roundRect">
            <a:avLst>
              <a:gd name="adj" fmla="val 7929"/>
            </a:avLst>
          </a:prstGeom>
          <a:noFill/>
          <a:ln>
            <a:gradFill>
              <a:gsLst>
                <a:gs pos="0">
                  <a:srgbClr val="C8E3FC"/>
                </a:gs>
                <a:gs pos="100000">
                  <a:srgbClr val="004DA2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5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7314653" y="3310208"/>
            <a:ext cx="750651" cy="206812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7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营销</a:t>
            </a:r>
            <a:endParaRPr lang="zh-CN" altLang="en-US" sz="87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87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自动化</a:t>
            </a:r>
            <a:endParaRPr lang="zh-CN" altLang="en-US" sz="87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8098474" y="3310208"/>
            <a:ext cx="924763" cy="212609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7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多平台账号</a:t>
            </a:r>
            <a:endParaRPr lang="zh-CN" altLang="en-US" sz="87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87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聚合</a:t>
            </a:r>
            <a:endParaRPr lang="zh-CN" altLang="en-US" sz="87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9056409" y="3318257"/>
            <a:ext cx="1327320" cy="204559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7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社群&amp;朋友圈</a:t>
            </a:r>
            <a:endParaRPr lang="zh-CN" altLang="en-US" sz="87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87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自动化管理</a:t>
            </a:r>
            <a:endParaRPr lang="zh-CN" altLang="en-US" sz="87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10416901" y="3324053"/>
            <a:ext cx="613991" cy="192967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7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定制</a:t>
            </a:r>
            <a:endParaRPr lang="zh-CN" altLang="en-US" sz="87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87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话术</a:t>
            </a:r>
            <a:endParaRPr lang="zh-CN" altLang="en-US" sz="87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29879" y="3032021"/>
            <a:ext cx="367030" cy="4089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工具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7368542" y="3827406"/>
            <a:ext cx="4033049" cy="281204"/>
          </a:xfrm>
          <a:prstGeom prst="roundRect">
            <a:avLst>
              <a:gd name="adj" fmla="val 79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SOP</a:t>
            </a:r>
            <a:endParaRPr lang="zh-CN" altLang="en-US" sz="1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6965369" y="3744427"/>
            <a:ext cx="4475111" cy="741767"/>
          </a:xfrm>
          <a:prstGeom prst="roundRect">
            <a:avLst>
              <a:gd name="adj" fmla="val 7929"/>
            </a:avLst>
          </a:prstGeom>
          <a:noFill/>
          <a:ln>
            <a:gradFill>
              <a:gsLst>
                <a:gs pos="0">
                  <a:srgbClr val="C8E3FC"/>
                </a:gs>
                <a:gs pos="100000">
                  <a:srgbClr val="004DA2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5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7368541" y="4207438"/>
            <a:ext cx="659329" cy="204561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破冰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8111557" y="4207438"/>
            <a:ext cx="692825" cy="204561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跟进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8888067" y="4207801"/>
            <a:ext cx="559251" cy="203835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微软雅黑" charset="0"/>
                <a:ea typeface="微软雅黑" charset="0"/>
              </a:rPr>
              <a:t>转化</a:t>
            </a:r>
            <a:endParaRPr lang="zh-CN" altLang="en-US" sz="12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9531003" y="4207438"/>
            <a:ext cx="520901" cy="204560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微软雅黑" charset="0"/>
                <a:ea typeface="微软雅黑" charset="0"/>
              </a:rPr>
              <a:t>复购</a:t>
            </a:r>
            <a:endParaRPr lang="zh-CN" altLang="en-US" sz="12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11038918" y="4207438"/>
            <a:ext cx="365472" cy="204559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...</a:t>
            </a:r>
            <a:endParaRPr lang="en-US" altLang="zh-CN" sz="12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29879" y="3934769"/>
            <a:ext cx="367030" cy="4089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策略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7352927" y="5545165"/>
            <a:ext cx="4033049" cy="281204"/>
          </a:xfrm>
          <a:prstGeom prst="roundRect">
            <a:avLst>
              <a:gd name="adj" fmla="val 79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多模型联动</a:t>
            </a:r>
            <a:endParaRPr lang="zh-CN" altLang="en-US" sz="1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6965315" y="5458460"/>
            <a:ext cx="4474845" cy="752475"/>
          </a:xfrm>
          <a:prstGeom prst="roundRect">
            <a:avLst>
              <a:gd name="adj" fmla="val 7929"/>
            </a:avLst>
          </a:prstGeom>
          <a:noFill/>
          <a:ln>
            <a:gradFill>
              <a:gsLst>
                <a:gs pos="0">
                  <a:srgbClr val="C8E3FC"/>
                </a:gs>
                <a:gs pos="100000">
                  <a:srgbClr val="004DA2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5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7352665" y="5911215"/>
            <a:ext cx="746125" cy="215900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gpt4.0</a:t>
            </a:r>
            <a:endParaRPr lang="zh-CN" altLang="en-US" sz="9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7971155" y="5923915"/>
            <a:ext cx="613410" cy="204470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gpt3.5</a:t>
            </a:r>
            <a:endParaRPr lang="zh-CN" altLang="en-US" sz="9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8571230" y="5922010"/>
            <a:ext cx="705485" cy="193040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智谱清言</a:t>
            </a:r>
            <a:endParaRPr lang="zh-CN" altLang="en-US" sz="9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9970770" y="5911215"/>
            <a:ext cx="816610" cy="215900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minimax</a:t>
            </a:r>
            <a:endParaRPr lang="zh-CN" altLang="en-US" sz="9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929884" y="5768517"/>
            <a:ext cx="367030" cy="4089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智能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7352927" y="4670459"/>
            <a:ext cx="2019693" cy="281204"/>
          </a:xfrm>
          <a:prstGeom prst="roundRect">
            <a:avLst>
              <a:gd name="adj" fmla="val 79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35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知识库</a:t>
            </a:r>
            <a:endParaRPr lang="zh-CN" altLang="en-US" sz="1335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6965315" y="4611370"/>
            <a:ext cx="4474845" cy="739775"/>
          </a:xfrm>
          <a:prstGeom prst="roundRect">
            <a:avLst>
              <a:gd name="adj" fmla="val 7929"/>
            </a:avLst>
          </a:prstGeom>
          <a:noFill/>
          <a:ln>
            <a:gradFill>
              <a:gsLst>
                <a:gs pos="0">
                  <a:srgbClr val="C8E3FC"/>
                </a:gs>
                <a:gs pos="100000">
                  <a:srgbClr val="004DA2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5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7352926" y="5050174"/>
            <a:ext cx="629223" cy="204561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聊天</a:t>
            </a:r>
            <a:endParaRPr lang="zh-CN" altLang="en-US" sz="97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97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历史</a:t>
            </a:r>
            <a:endParaRPr lang="zh-CN" altLang="en-US" sz="97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929883" y="4893811"/>
            <a:ext cx="367030" cy="4089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数据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9" name="矩形: 圆角 58"/>
          <p:cNvSpPr/>
          <p:nvPr/>
        </p:nvSpPr>
        <p:spPr>
          <a:xfrm>
            <a:off x="9397366" y="4670459"/>
            <a:ext cx="1988611" cy="281203"/>
          </a:xfrm>
          <a:prstGeom prst="roundRect">
            <a:avLst>
              <a:gd name="adj" fmla="val 79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35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CRM</a:t>
            </a:r>
            <a:endParaRPr lang="zh-CN" altLang="en-US" sz="1335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1" name="矩形: 圆角 60"/>
          <p:cNvSpPr/>
          <p:nvPr/>
        </p:nvSpPr>
        <p:spPr>
          <a:xfrm>
            <a:off x="7920753" y="5050174"/>
            <a:ext cx="629223" cy="204561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0">
                <a:solidFill>
                  <a:schemeClr val="tx1"/>
                </a:solidFill>
                <a:latin typeface="微软雅黑" charset="0"/>
                <a:ea typeface="微软雅黑" charset="0"/>
              </a:rPr>
              <a:t>产品</a:t>
            </a:r>
            <a:endParaRPr lang="zh-CN" altLang="en-US" sz="97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970">
                <a:solidFill>
                  <a:schemeClr val="tx1"/>
                </a:solidFill>
                <a:latin typeface="微软雅黑" charset="0"/>
                <a:ea typeface="微软雅黑" charset="0"/>
              </a:rPr>
              <a:t>介绍</a:t>
            </a:r>
            <a:endParaRPr lang="zh-CN" altLang="en-US" sz="97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2" name="矩形: 圆角 61"/>
          <p:cNvSpPr/>
          <p:nvPr/>
        </p:nvSpPr>
        <p:spPr>
          <a:xfrm>
            <a:off x="8488581" y="5050174"/>
            <a:ext cx="629223" cy="204561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0">
                <a:solidFill>
                  <a:schemeClr val="tx1"/>
                </a:solidFill>
                <a:latin typeface="微软雅黑" charset="0"/>
                <a:ea typeface="微软雅黑" charset="0"/>
              </a:rPr>
              <a:t>客服</a:t>
            </a:r>
            <a:endParaRPr lang="zh-CN" altLang="en-US" sz="97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970">
                <a:solidFill>
                  <a:schemeClr val="tx1"/>
                </a:solidFill>
                <a:latin typeface="微软雅黑" charset="0"/>
                <a:ea typeface="微软雅黑" charset="0"/>
              </a:rPr>
              <a:t>资料</a:t>
            </a:r>
            <a:endParaRPr lang="zh-CN" altLang="en-US" sz="97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3" name="矩形: 圆角 62"/>
          <p:cNvSpPr/>
          <p:nvPr/>
        </p:nvSpPr>
        <p:spPr>
          <a:xfrm>
            <a:off x="9397366" y="5049208"/>
            <a:ext cx="624780" cy="204561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0">
                <a:solidFill>
                  <a:schemeClr val="tx1"/>
                </a:solidFill>
                <a:latin typeface="微软雅黑" charset="0"/>
                <a:ea typeface="微软雅黑" charset="0"/>
              </a:rPr>
              <a:t>客户</a:t>
            </a:r>
            <a:endParaRPr lang="zh-CN" altLang="en-US" sz="97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970">
                <a:solidFill>
                  <a:schemeClr val="tx1"/>
                </a:solidFill>
                <a:latin typeface="微软雅黑" charset="0"/>
                <a:ea typeface="微软雅黑" charset="0"/>
              </a:rPr>
              <a:t>画像</a:t>
            </a:r>
            <a:endParaRPr lang="zh-CN" altLang="en-US" sz="97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5" name="矩形: 圆角 64"/>
          <p:cNvSpPr/>
          <p:nvPr/>
        </p:nvSpPr>
        <p:spPr>
          <a:xfrm>
            <a:off x="9975113" y="5050174"/>
            <a:ext cx="624780" cy="204561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0">
                <a:solidFill>
                  <a:schemeClr val="tx1"/>
                </a:solidFill>
                <a:latin typeface="微软雅黑" charset="0"/>
                <a:ea typeface="微软雅黑" charset="0"/>
              </a:rPr>
              <a:t>订单</a:t>
            </a:r>
            <a:endParaRPr lang="zh-CN" altLang="en-US" sz="97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970">
                <a:solidFill>
                  <a:schemeClr val="tx1"/>
                </a:solidFill>
                <a:latin typeface="微软雅黑" charset="0"/>
                <a:ea typeface="微软雅黑" charset="0"/>
              </a:rPr>
              <a:t>信息</a:t>
            </a:r>
            <a:endParaRPr lang="zh-CN" altLang="en-US" sz="97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6" name="矩形: 圆角 65"/>
          <p:cNvSpPr/>
          <p:nvPr/>
        </p:nvSpPr>
        <p:spPr>
          <a:xfrm>
            <a:off x="10552858" y="5050174"/>
            <a:ext cx="624780" cy="204561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70">
                <a:solidFill>
                  <a:schemeClr val="tx1"/>
                </a:solidFill>
                <a:latin typeface="微软雅黑" charset="0"/>
                <a:ea typeface="微软雅黑" charset="0"/>
              </a:rPr>
              <a:t>消费</a:t>
            </a:r>
            <a:endParaRPr lang="zh-CN" altLang="en-US" sz="97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970">
                <a:solidFill>
                  <a:schemeClr val="tx1"/>
                </a:solidFill>
                <a:latin typeface="微软雅黑" charset="0"/>
                <a:ea typeface="微软雅黑" charset="0"/>
              </a:rPr>
              <a:t>能力</a:t>
            </a:r>
            <a:endParaRPr lang="zh-CN" altLang="en-US" sz="97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矩形: 圆角 37"/>
          <p:cNvSpPr/>
          <p:nvPr>
            <p:custDataLst>
              <p:tags r:id="rId2"/>
            </p:custDataLst>
          </p:nvPr>
        </p:nvSpPr>
        <p:spPr>
          <a:xfrm>
            <a:off x="10135590" y="4207438"/>
            <a:ext cx="819644" cy="204560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优化策略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1" name="矩形: 圆角 45"/>
          <p:cNvSpPr/>
          <p:nvPr>
            <p:custDataLst>
              <p:tags r:id="rId3"/>
            </p:custDataLst>
          </p:nvPr>
        </p:nvSpPr>
        <p:spPr>
          <a:xfrm>
            <a:off x="10676890" y="5911215"/>
            <a:ext cx="723900" cy="217170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文心一言</a:t>
            </a:r>
            <a:endParaRPr lang="zh-CN" altLang="en-US" sz="9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5" name="矩形: 圆角 44"/>
          <p:cNvSpPr/>
          <p:nvPr>
            <p:custDataLst>
              <p:tags r:id="rId4"/>
            </p:custDataLst>
          </p:nvPr>
        </p:nvSpPr>
        <p:spPr>
          <a:xfrm>
            <a:off x="9277350" y="5890260"/>
            <a:ext cx="858520" cy="236855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月之暗面</a:t>
            </a:r>
            <a:endParaRPr lang="zh-CN" altLang="en-US" sz="9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01" name="图片 100"/>
          <p:cNvPicPr/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4607" y="3187189"/>
            <a:ext cx="550073" cy="48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4331485" y="1892944"/>
            <a:ext cx="815975" cy="41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65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支持各类</a:t>
            </a:r>
            <a:endParaRPr lang="en-US" altLang="zh-CN" sz="1065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1065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通信工具</a:t>
            </a:r>
            <a:endParaRPr lang="zh-CN" altLang="en-US" sz="1065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721787" y="3221371"/>
            <a:ext cx="77632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多轮</a:t>
            </a:r>
            <a:endParaRPr lang="zh-CN" altLang="en-US" sz="12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12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对话</a:t>
            </a:r>
            <a:endParaRPr lang="zh-CN" altLang="en-US" sz="12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endParaRPr lang="en-US" altLang="zh-CN" sz="12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12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自动</a:t>
            </a:r>
            <a:endParaRPr lang="zh-CN" altLang="en-US" sz="12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12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聊单</a:t>
            </a:r>
            <a:endParaRPr lang="zh-CN" altLang="en-US" sz="12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02" name="图片 101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454635" y="4117845"/>
            <a:ext cx="465957" cy="48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414607" y="3652517"/>
            <a:ext cx="550073" cy="48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" name="图片 67"/>
          <p:cNvPicPr/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14607" y="2256533"/>
            <a:ext cx="550073" cy="480000"/>
          </a:xfrm>
          <a:prstGeom prst="rect">
            <a:avLst/>
          </a:prstGeom>
        </p:spPr>
      </p:pic>
      <p:pic>
        <p:nvPicPr>
          <p:cNvPr id="69" name="图片 68"/>
          <p:cNvPicPr/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414607" y="2721861"/>
            <a:ext cx="550073" cy="480000"/>
          </a:xfrm>
          <a:prstGeom prst="rect">
            <a:avLst/>
          </a:prstGeom>
        </p:spPr>
      </p:pic>
      <p:pic>
        <p:nvPicPr>
          <p:cNvPr id="70" name="图片 69"/>
          <p:cNvPicPr/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414607" y="4583173"/>
            <a:ext cx="550073" cy="480000"/>
          </a:xfrm>
          <a:prstGeom prst="rect">
            <a:avLst/>
          </a:prstGeom>
        </p:spPr>
      </p:pic>
      <p:pic>
        <p:nvPicPr>
          <p:cNvPr id="71" name="图片 70"/>
          <p:cNvPicPr/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414607" y="5048501"/>
            <a:ext cx="550073" cy="480000"/>
          </a:xfrm>
          <a:prstGeom prst="rect">
            <a:avLst/>
          </a:prstGeom>
        </p:spPr>
      </p:pic>
      <p:pic>
        <p:nvPicPr>
          <p:cNvPr id="72" name="图片 71"/>
          <p:cNvPicPr/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414607" y="5513827"/>
            <a:ext cx="550073" cy="48000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8942150" y="1713773"/>
            <a:ext cx="910431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Agent</a:t>
            </a: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6" name="矩形: 圆角 75"/>
          <p:cNvSpPr/>
          <p:nvPr/>
        </p:nvSpPr>
        <p:spPr>
          <a:xfrm>
            <a:off x="6305653" y="1789797"/>
            <a:ext cx="5361620" cy="4542571"/>
          </a:xfrm>
          <a:prstGeom prst="roundRect">
            <a:avLst>
              <a:gd name="adj" fmla="val 1901"/>
            </a:avLst>
          </a:prstGeom>
          <a:noFill/>
          <a:ln>
            <a:gradFill>
              <a:gsLst>
                <a:gs pos="0">
                  <a:srgbClr val="C8E3FC"/>
                </a:gs>
                <a:gs pos="100000">
                  <a:srgbClr val="004DA2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78" name="图形 77" descr="呼叫中心 纯色填充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20165" y="1660216"/>
            <a:ext cx="432291" cy="432291"/>
          </a:xfrm>
          <a:prstGeom prst="rect">
            <a:avLst/>
          </a:prstGeom>
        </p:spPr>
      </p:pic>
      <p:pic>
        <p:nvPicPr>
          <p:cNvPr id="80" name="图形 79" descr="女性形象 纯色填充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9793" y="2976067"/>
            <a:ext cx="914400" cy="914400"/>
          </a:xfrm>
          <a:prstGeom prst="rect">
            <a:avLst/>
          </a:prstGeom>
        </p:spPr>
      </p:pic>
      <p:sp>
        <p:nvSpPr>
          <p:cNvPr id="52" name="文本框 51"/>
          <p:cNvSpPr txBox="1"/>
          <p:nvPr>
            <p:custDataLst>
              <p:tags r:id="rId26"/>
            </p:custDataLst>
          </p:nvPr>
        </p:nvSpPr>
        <p:spPr>
          <a:xfrm>
            <a:off x="5057459" y="2599191"/>
            <a:ext cx="1078840" cy="438353"/>
          </a:xfrm>
          <a:prstGeom prst="roundRect">
            <a:avLst/>
          </a:prstGeom>
          <a:solidFill>
            <a:srgbClr val="0F6FC6">
              <a:alpha val="80000"/>
            </a:srgbClr>
          </a:solidFill>
          <a:ln>
            <a:solidFill>
              <a:srgbClr val="0F6F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AI员工分析</a:t>
            </a:r>
            <a:endParaRPr lang="zh-CN" altLang="en-US" sz="9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9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用户标签</a:t>
            </a:r>
            <a:endParaRPr lang="zh-CN" altLang="en-US" sz="9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27"/>
            </p:custDataLst>
          </p:nvPr>
        </p:nvSpPr>
        <p:spPr>
          <a:xfrm>
            <a:off x="5057459" y="3474855"/>
            <a:ext cx="1078840" cy="438353"/>
          </a:xfrm>
          <a:prstGeom prst="roundRect">
            <a:avLst/>
          </a:prstGeom>
          <a:solidFill>
            <a:srgbClr val="0F6FC6">
              <a:alpha val="80000"/>
            </a:srgbClr>
          </a:solidFill>
          <a:ln>
            <a:solidFill>
              <a:srgbClr val="0F6F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75">
                <a:solidFill>
                  <a:schemeClr val="bg1"/>
                </a:solidFill>
                <a:latin typeface="微软雅黑" charset="0"/>
                <a:ea typeface="微软雅黑" charset="0"/>
              </a:rPr>
              <a:t>分析上下</a:t>
            </a:r>
            <a:endParaRPr lang="zh-CN" altLang="en-US" sz="975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975">
                <a:solidFill>
                  <a:schemeClr val="bg1"/>
                </a:solidFill>
                <a:latin typeface="微软雅黑" charset="0"/>
                <a:ea typeface="微软雅黑" charset="0"/>
              </a:rPr>
              <a:t>文意图</a:t>
            </a:r>
            <a:endParaRPr lang="zh-CN" altLang="en-US" sz="975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7" name="文本框 56"/>
          <p:cNvSpPr txBox="1"/>
          <p:nvPr>
            <p:custDataLst>
              <p:tags r:id="rId28"/>
            </p:custDataLst>
          </p:nvPr>
        </p:nvSpPr>
        <p:spPr>
          <a:xfrm>
            <a:off x="5057459" y="4236220"/>
            <a:ext cx="1078840" cy="438353"/>
          </a:xfrm>
          <a:prstGeom prst="roundRect">
            <a:avLst/>
          </a:prstGeom>
          <a:solidFill>
            <a:srgbClr val="0F6FC6">
              <a:alpha val="80000"/>
            </a:srgbClr>
          </a:solidFill>
          <a:ln>
            <a:solidFill>
              <a:srgbClr val="0F6F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75">
                <a:solidFill>
                  <a:schemeClr val="bg1"/>
                </a:solidFill>
                <a:latin typeface="微软雅黑" charset="0"/>
                <a:ea typeface="微软雅黑" charset="0"/>
              </a:rPr>
              <a:t>结合记忆</a:t>
            </a:r>
            <a:endParaRPr lang="zh-CN" altLang="en-US" sz="975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975">
                <a:solidFill>
                  <a:schemeClr val="bg1"/>
                </a:solidFill>
                <a:latin typeface="微软雅黑" charset="0"/>
                <a:ea typeface="微软雅黑" charset="0"/>
              </a:rPr>
              <a:t>内容</a:t>
            </a:r>
            <a:endParaRPr lang="zh-CN" altLang="en-US" sz="975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29"/>
            </p:custDataLst>
          </p:nvPr>
        </p:nvSpPr>
        <p:spPr>
          <a:xfrm>
            <a:off x="5057459" y="5055371"/>
            <a:ext cx="1078840" cy="441598"/>
          </a:xfrm>
          <a:prstGeom prst="roundRect">
            <a:avLst/>
          </a:prstGeom>
          <a:solidFill>
            <a:srgbClr val="0F6FC6">
              <a:alpha val="80000"/>
            </a:srgbClr>
          </a:solidFill>
          <a:ln>
            <a:solidFill>
              <a:srgbClr val="0F6F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75">
                <a:solidFill>
                  <a:schemeClr val="bg1"/>
                </a:solidFill>
                <a:latin typeface="微软雅黑" charset="0"/>
                <a:ea typeface="微软雅黑" charset="0"/>
              </a:rPr>
              <a:t>生成专属回复</a:t>
            </a:r>
            <a:endParaRPr lang="zh-CN" altLang="en-US" sz="975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975">
                <a:solidFill>
                  <a:schemeClr val="bg1"/>
                </a:solidFill>
                <a:latin typeface="微软雅黑" charset="0"/>
                <a:ea typeface="微软雅黑" charset="0"/>
              </a:rPr>
              <a:t>内容引导成交</a:t>
            </a:r>
            <a:endParaRPr lang="zh-CN" altLang="en-US" sz="975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30"/>
            </p:custDataLst>
          </p:nvPr>
        </p:nvSpPr>
        <p:spPr>
          <a:xfrm>
            <a:off x="523240" y="141605"/>
            <a:ext cx="64922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4DA2"/>
                </a:solidFill>
                <a:latin typeface="微软雅黑" charset="0"/>
                <a:ea typeface="微软雅黑" charset="0"/>
                <a:cs typeface="微软雅黑" charset="0"/>
              </a:rPr>
              <a:t>销售</a:t>
            </a:r>
            <a:r>
              <a:rPr lang="en-US" altLang="zh-CN" sz="2800" dirty="0">
                <a:solidFill>
                  <a:srgbClr val="004DA2"/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 sz="2800" dirty="0">
                <a:solidFill>
                  <a:srgbClr val="004DA2"/>
                </a:solidFill>
                <a:latin typeface="微软雅黑" charset="0"/>
                <a:ea typeface="微软雅黑" charset="0"/>
                <a:cs typeface="微软雅黑" charset="0"/>
              </a:rPr>
              <a:t>助手</a:t>
            </a:r>
            <a:endParaRPr lang="zh-CN" altLang="en-US" sz="2800" dirty="0">
              <a:solidFill>
                <a:srgbClr val="004DA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矩形: 圆角 32"/>
          <p:cNvSpPr/>
          <p:nvPr/>
        </p:nvSpPr>
        <p:spPr>
          <a:xfrm>
            <a:off x="7352667" y="2083061"/>
            <a:ext cx="4033049" cy="281204"/>
          </a:xfrm>
          <a:prstGeom prst="roundRect">
            <a:avLst>
              <a:gd name="adj" fmla="val 79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多场景应用</a:t>
            </a:r>
            <a:endParaRPr lang="zh-CN" altLang="en-US" sz="16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矩形: 圆角 33"/>
          <p:cNvSpPr/>
          <p:nvPr/>
        </p:nvSpPr>
        <p:spPr>
          <a:xfrm>
            <a:off x="6949494" y="2000082"/>
            <a:ext cx="4475111" cy="741767"/>
          </a:xfrm>
          <a:prstGeom prst="roundRect">
            <a:avLst>
              <a:gd name="adj" fmla="val 7929"/>
            </a:avLst>
          </a:prstGeom>
          <a:noFill/>
          <a:ln>
            <a:gradFill>
              <a:gsLst>
                <a:gs pos="0">
                  <a:srgbClr val="C8E3FC"/>
                </a:gs>
                <a:gs pos="100000">
                  <a:srgbClr val="004DA2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65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3" name="矩形: 圆角 34"/>
          <p:cNvSpPr/>
          <p:nvPr/>
        </p:nvSpPr>
        <p:spPr>
          <a:xfrm>
            <a:off x="7352665" y="2463165"/>
            <a:ext cx="759460" cy="204470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人力资源</a:t>
            </a:r>
            <a:endParaRPr lang="zh-CN" altLang="en-US" sz="10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4" name="矩形: 圆角 35"/>
          <p:cNvSpPr/>
          <p:nvPr/>
        </p:nvSpPr>
        <p:spPr>
          <a:xfrm>
            <a:off x="8239125" y="2463165"/>
            <a:ext cx="879475" cy="204470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行政管理</a:t>
            </a:r>
            <a:endParaRPr lang="zh-CN" altLang="en-US" sz="10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5" name="矩形: 圆角 36"/>
          <p:cNvSpPr/>
          <p:nvPr/>
        </p:nvSpPr>
        <p:spPr>
          <a:xfrm>
            <a:off x="9052560" y="2456815"/>
            <a:ext cx="918845" cy="203835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/>
                </a:solidFill>
                <a:latin typeface="微软雅黑" charset="0"/>
                <a:ea typeface="微软雅黑" charset="0"/>
              </a:rPr>
              <a:t>运营管理</a:t>
            </a:r>
            <a:endParaRPr lang="zh-CN" altLang="en-US" sz="10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6" name="矩形: 圆角 37"/>
          <p:cNvSpPr/>
          <p:nvPr/>
        </p:nvSpPr>
        <p:spPr>
          <a:xfrm>
            <a:off x="10022205" y="2463165"/>
            <a:ext cx="975995" cy="204470"/>
          </a:xfrm>
          <a:prstGeom prst="roundRect">
            <a:avLst/>
          </a:prstGeom>
          <a:solidFill>
            <a:srgbClr val="C8E3F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/>
                </a:solidFill>
                <a:latin typeface="微软雅黑" charset="0"/>
                <a:ea typeface="微软雅黑" charset="0"/>
              </a:rPr>
              <a:t>营销管理</a:t>
            </a:r>
            <a:endParaRPr lang="zh-CN" altLang="en-US" sz="100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947659" y="2180486"/>
            <a:ext cx="367030" cy="4089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2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模块</a:t>
            </a:r>
            <a:endParaRPr lang="zh-CN" altLang="en-US" sz="12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254527" y="2361623"/>
            <a:ext cx="656421" cy="237597"/>
          </a:xfrm>
          <a:prstGeom prst="rect">
            <a:avLst/>
          </a:prstGeom>
          <a:noFill/>
          <a:effectLst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b="1" i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chemeClr val="accent4"/>
                    </a:gs>
                  </a:gsLst>
                  <a:lin ang="2700000" scaled="0"/>
                </a:gradFill>
                <a:effectLst/>
              </a:defRPr>
            </a:lvl1pPr>
          </a:lstStyle>
          <a:p>
            <a:r>
              <a:rPr lang="zh-CN" altLang="en-US" sz="975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应用</a:t>
            </a:r>
            <a:r>
              <a:rPr lang="zh-CN" altLang="en-US" sz="975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场景</a:t>
            </a:r>
            <a:endParaRPr lang="zh-CN" altLang="en-US" sz="975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H="1">
            <a:off x="5961111" y="2631670"/>
            <a:ext cx="1017935" cy="0"/>
          </a:xfrm>
          <a:prstGeom prst="line">
            <a:avLst/>
          </a:prstGeom>
          <a:noFill/>
          <a:ln w="12700" cap="rnd">
            <a:gradFill>
              <a:gsLst>
                <a:gs pos="0">
                  <a:schemeClr val="accent4"/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prstDash val="solid"/>
            <a:round/>
            <a:headEnd type="arrow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图片 10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55" y="1826260"/>
            <a:ext cx="2252345" cy="4314190"/>
          </a:xfrm>
          <a:prstGeom prst="rect">
            <a:avLst/>
          </a:prstGeom>
        </p:spPr>
      </p:pic>
      <p:pic>
        <p:nvPicPr>
          <p:cNvPr id="88" name="图片 87" descr="zhangmulan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498090" y="2039620"/>
            <a:ext cx="1752600" cy="3871595"/>
          </a:xfrm>
          <a:prstGeom prst="roundRect">
            <a:avLst/>
          </a:prstGeom>
        </p:spPr>
      </p:pic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3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picture 5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83582" y="1184418"/>
            <a:ext cx="2625411" cy="5096521"/>
          </a:xfrm>
          <a:prstGeom prst="rect">
            <a:avLst/>
          </a:prstGeom>
          <a:ln>
            <a:noFill/>
          </a:ln>
        </p:spPr>
      </p:pic>
      <p:grpSp>
        <p:nvGrpSpPr>
          <p:cNvPr id="48" name="group 48"/>
          <p:cNvGrpSpPr/>
          <p:nvPr/>
        </p:nvGrpSpPr>
        <p:grpSpPr>
          <a:xfrm rot="21600000">
            <a:off x="3376675" y="1153032"/>
            <a:ext cx="3899915" cy="1810511"/>
            <a:chOff x="0" y="0"/>
            <a:chExt cx="3899915" cy="1810511"/>
          </a:xfrm>
        </p:grpSpPr>
        <p:pic>
          <p:nvPicPr>
            <p:cNvPr id="540" name="picture 5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3899915" cy="1810511"/>
            </a:xfrm>
            <a:prstGeom prst="rect">
              <a:avLst/>
            </a:prstGeom>
            <a:ln>
              <a:noFill/>
            </a:ln>
          </p:spPr>
        </p:pic>
        <p:sp>
          <p:nvSpPr>
            <p:cNvPr id="542" name="textbox 542"/>
            <p:cNvSpPr/>
            <p:nvPr/>
          </p:nvSpPr>
          <p:spPr>
            <a:xfrm>
              <a:off x="296466" y="246203"/>
              <a:ext cx="3225800" cy="135318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sz="1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38735" algn="l" rtl="0" eaLnBrk="0">
                <a:lnSpc>
                  <a:spcPct val="88000"/>
                </a:lnSpc>
              </a:pPr>
              <a:r>
                <a:rPr sz="1400" kern="0" spc="-3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自动筛选高意向客户</a:t>
              </a:r>
              <a:endParaRPr sz="14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5875" algn="l" rtl="0" eaLnBrk="0">
                <a:lnSpc>
                  <a:spcPct val="98000"/>
                </a:lnSpc>
                <a:spcBef>
                  <a:spcPts val="190"/>
                </a:spcBef>
              </a:pP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通过自动与每位客户的沟通</a:t>
              </a:r>
              <a:r>
                <a:rPr sz="1000" kern="0" spc="-7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，前置筛选意向客户</a:t>
              </a:r>
              <a:r>
                <a:rPr sz="1000" kern="0" spc="-10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，收集</a:t>
              </a:r>
              <a:r>
                <a:rPr sz="1000" kern="0" spc="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4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客户需求信息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69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6510" algn="l" rtl="0" eaLnBrk="0">
                <a:lnSpc>
                  <a:spcPct val="85000"/>
                </a:lnSpc>
                <a:spcBef>
                  <a:spcPts val="420"/>
                </a:spcBef>
              </a:pPr>
              <a:r>
                <a:rPr sz="1400" kern="0" spc="-1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持续跟进线索</a:t>
              </a:r>
              <a:endParaRPr sz="14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5875" indent="-3810" algn="l" rtl="0" eaLnBrk="0">
                <a:lnSpc>
                  <a:spcPct val="106000"/>
                </a:lnSpc>
                <a:spcBef>
                  <a:spcPts val="15"/>
                </a:spcBef>
              </a:pPr>
              <a:r>
                <a:rPr sz="1000" kern="0" spc="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A</a:t>
              </a:r>
              <a:r>
                <a:rPr sz="1000" kern="0" spc="-21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I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员工没有精力限制</a:t>
              </a:r>
              <a:r>
                <a:rPr sz="1000" kern="0" spc="-10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，持续跟进每一条线索</a:t>
              </a:r>
              <a:r>
                <a:rPr sz="1000" kern="0" spc="-10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2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，提高客户</a:t>
              </a:r>
              <a:r>
                <a:rPr sz="1000" kern="0" spc="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4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线索利用率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pic>
          <p:nvPicPr>
            <p:cNvPr id="544" name="picture 5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27254" y="932942"/>
              <a:ext cx="3463289" cy="76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46" name="rect 546"/>
          <p:cNvSpPr/>
          <p:nvPr/>
        </p:nvSpPr>
        <p:spPr>
          <a:xfrm>
            <a:off x="3369055" y="3582288"/>
            <a:ext cx="1937004" cy="2423160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548" name="rect 548"/>
          <p:cNvSpPr/>
          <p:nvPr/>
        </p:nvSpPr>
        <p:spPr>
          <a:xfrm>
            <a:off x="5385308" y="3582288"/>
            <a:ext cx="1961387" cy="1609344"/>
          </a:xfrm>
          <a:prstGeom prst="rect">
            <a:avLst/>
          </a:prstGeom>
          <a:solidFill>
            <a:srgbClr val="F2F2F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50" name="group 50"/>
          <p:cNvGrpSpPr/>
          <p:nvPr/>
        </p:nvGrpSpPr>
        <p:grpSpPr>
          <a:xfrm rot="21600000">
            <a:off x="7433564" y="3591433"/>
            <a:ext cx="2022347" cy="1464564"/>
            <a:chOff x="0" y="0"/>
            <a:chExt cx="2022347" cy="1464564"/>
          </a:xfrm>
        </p:grpSpPr>
        <p:sp>
          <p:nvSpPr>
            <p:cNvPr id="550" name="path 550"/>
            <p:cNvSpPr/>
            <p:nvPr/>
          </p:nvSpPr>
          <p:spPr>
            <a:xfrm>
              <a:off x="0" y="0"/>
              <a:ext cx="2022347" cy="1464564"/>
            </a:xfrm>
            <a:custGeom>
              <a:avLst/>
              <a:gdLst/>
              <a:ahLst/>
              <a:cxnLst/>
              <a:rect l="0" t="0" r="0" b="0"/>
              <a:pathLst>
                <a:path w="3184" h="2306">
                  <a:moveTo>
                    <a:pt x="0" y="0"/>
                  </a:moveTo>
                  <a:lnTo>
                    <a:pt x="3184" y="0"/>
                  </a:lnTo>
                  <a:lnTo>
                    <a:pt x="3184" y="2306"/>
                  </a:lnTo>
                  <a:lnTo>
                    <a:pt x="0" y="2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3FD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552" name="path 552"/>
            <p:cNvSpPr/>
            <p:nvPr/>
          </p:nvSpPr>
          <p:spPr>
            <a:xfrm>
              <a:off x="236219" y="138683"/>
              <a:ext cx="1548383" cy="531876"/>
            </a:xfrm>
            <a:custGeom>
              <a:avLst/>
              <a:gdLst/>
              <a:ahLst/>
              <a:cxnLst/>
              <a:rect l="0" t="0" r="0" b="0"/>
              <a:pathLst>
                <a:path w="2438" h="837">
                  <a:moveTo>
                    <a:pt x="0" y="0"/>
                  </a:moveTo>
                  <a:lnTo>
                    <a:pt x="2438" y="0"/>
                  </a:lnTo>
                  <a:lnTo>
                    <a:pt x="2438" y="837"/>
                  </a:lnTo>
                  <a:lnTo>
                    <a:pt x="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E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554" name="path 554"/>
            <p:cNvSpPr/>
            <p:nvPr/>
          </p:nvSpPr>
          <p:spPr>
            <a:xfrm>
              <a:off x="236219" y="790955"/>
              <a:ext cx="1548383" cy="531876"/>
            </a:xfrm>
            <a:custGeom>
              <a:avLst/>
              <a:gdLst/>
              <a:ahLst/>
              <a:cxnLst/>
              <a:rect l="0" t="0" r="0" b="0"/>
              <a:pathLst>
                <a:path w="2438" h="837">
                  <a:moveTo>
                    <a:pt x="0" y="0"/>
                  </a:moveTo>
                  <a:lnTo>
                    <a:pt x="2438" y="0"/>
                  </a:lnTo>
                  <a:lnTo>
                    <a:pt x="2438" y="837"/>
                  </a:lnTo>
                  <a:lnTo>
                    <a:pt x="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EF">
                <a:alpha val="74901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 rot="21600000">
            <a:off x="3369055" y="3211956"/>
            <a:ext cx="8269223" cy="295656"/>
            <a:chOff x="0" y="0"/>
            <a:chExt cx="8269223" cy="295656"/>
          </a:xfrm>
        </p:grpSpPr>
        <p:sp>
          <p:nvSpPr>
            <p:cNvPr id="556" name="path 556"/>
            <p:cNvSpPr/>
            <p:nvPr/>
          </p:nvSpPr>
          <p:spPr>
            <a:xfrm>
              <a:off x="0" y="0"/>
              <a:ext cx="4017264" cy="295656"/>
            </a:xfrm>
            <a:custGeom>
              <a:avLst/>
              <a:gdLst/>
              <a:ahLst/>
              <a:cxnLst/>
              <a:rect l="0" t="0" r="0" b="0"/>
              <a:pathLst>
                <a:path w="6326" h="465">
                  <a:moveTo>
                    <a:pt x="0" y="0"/>
                  </a:moveTo>
                  <a:lnTo>
                    <a:pt x="6093" y="0"/>
                  </a:lnTo>
                  <a:lnTo>
                    <a:pt x="6326" y="232"/>
                  </a:lnTo>
                  <a:lnTo>
                    <a:pt x="6093" y="465"/>
                  </a:lnTo>
                  <a:lnTo>
                    <a:pt x="0" y="465"/>
                  </a:lnTo>
                  <a:lnTo>
                    <a:pt x="0" y="0"/>
                  </a:lnTo>
                </a:path>
              </a:pathLst>
            </a:custGeom>
            <a:solidFill>
              <a:srgbClr val="32CCB0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558" name="path 558"/>
            <p:cNvSpPr/>
            <p:nvPr/>
          </p:nvSpPr>
          <p:spPr>
            <a:xfrm>
              <a:off x="3918204" y="0"/>
              <a:ext cx="2340864" cy="295656"/>
            </a:xfrm>
            <a:custGeom>
              <a:avLst/>
              <a:gdLst/>
              <a:ahLst/>
              <a:cxnLst/>
              <a:rect l="0" t="0" r="0" b="0"/>
              <a:pathLst>
                <a:path w="3686" h="465">
                  <a:moveTo>
                    <a:pt x="0" y="0"/>
                  </a:moveTo>
                  <a:lnTo>
                    <a:pt x="3453" y="0"/>
                  </a:lnTo>
                  <a:lnTo>
                    <a:pt x="3686" y="232"/>
                  </a:lnTo>
                  <a:lnTo>
                    <a:pt x="3453" y="465"/>
                  </a:lnTo>
                  <a:lnTo>
                    <a:pt x="0" y="465"/>
                  </a:lnTo>
                  <a:lnTo>
                    <a:pt x="232" y="232"/>
                  </a:lnTo>
                  <a:lnTo>
                    <a:pt x="0" y="0"/>
                  </a:lnTo>
                </a:path>
              </a:pathLst>
            </a:custGeom>
            <a:solidFill>
              <a:srgbClr val="0071E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560" name="path 560"/>
            <p:cNvSpPr/>
            <p:nvPr/>
          </p:nvSpPr>
          <p:spPr>
            <a:xfrm>
              <a:off x="6169152" y="0"/>
              <a:ext cx="2100071" cy="295656"/>
            </a:xfrm>
            <a:custGeom>
              <a:avLst/>
              <a:gdLst/>
              <a:ahLst/>
              <a:cxnLst/>
              <a:rect l="0" t="0" r="0" b="0"/>
              <a:pathLst>
                <a:path w="3307" h="465">
                  <a:moveTo>
                    <a:pt x="0" y="0"/>
                  </a:moveTo>
                  <a:lnTo>
                    <a:pt x="3074" y="0"/>
                  </a:lnTo>
                  <a:lnTo>
                    <a:pt x="3307" y="232"/>
                  </a:lnTo>
                  <a:lnTo>
                    <a:pt x="3074" y="465"/>
                  </a:lnTo>
                  <a:lnTo>
                    <a:pt x="0" y="465"/>
                  </a:lnTo>
                  <a:lnTo>
                    <a:pt x="232" y="232"/>
                  </a:lnTo>
                  <a:lnTo>
                    <a:pt x="0" y="0"/>
                  </a:lnTo>
                </a:path>
              </a:pathLst>
            </a:custGeom>
            <a:solidFill>
              <a:srgbClr val="788EC3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562" name="rect 562"/>
          <p:cNvSpPr/>
          <p:nvPr/>
        </p:nvSpPr>
        <p:spPr>
          <a:xfrm>
            <a:off x="9628124" y="4839588"/>
            <a:ext cx="1837944" cy="1165860"/>
          </a:xfrm>
          <a:prstGeom prst="rect">
            <a:avLst/>
          </a:prstGeom>
          <a:solidFill>
            <a:srgbClr val="EEF3FD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564" name="rect 564"/>
          <p:cNvSpPr/>
          <p:nvPr/>
        </p:nvSpPr>
        <p:spPr>
          <a:xfrm>
            <a:off x="9628124" y="3591433"/>
            <a:ext cx="1837944" cy="1141476"/>
          </a:xfrm>
          <a:prstGeom prst="rect">
            <a:avLst/>
          </a:prstGeom>
          <a:solidFill>
            <a:srgbClr val="EEF3FD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54" name="group 54"/>
          <p:cNvGrpSpPr/>
          <p:nvPr/>
        </p:nvGrpSpPr>
        <p:grpSpPr>
          <a:xfrm rot="21600000">
            <a:off x="7433564" y="5191633"/>
            <a:ext cx="2022347" cy="815339"/>
            <a:chOff x="0" y="0"/>
            <a:chExt cx="2022347" cy="815339"/>
          </a:xfrm>
        </p:grpSpPr>
        <p:sp>
          <p:nvSpPr>
            <p:cNvPr id="566" name="path 566"/>
            <p:cNvSpPr/>
            <p:nvPr/>
          </p:nvSpPr>
          <p:spPr>
            <a:xfrm>
              <a:off x="0" y="0"/>
              <a:ext cx="2022347" cy="815339"/>
            </a:xfrm>
            <a:custGeom>
              <a:avLst/>
              <a:gdLst/>
              <a:ahLst/>
              <a:cxnLst/>
              <a:rect l="0" t="0" r="0" b="0"/>
              <a:pathLst>
                <a:path w="3184" h="1283">
                  <a:moveTo>
                    <a:pt x="0" y="0"/>
                  </a:moveTo>
                  <a:lnTo>
                    <a:pt x="3184" y="0"/>
                  </a:lnTo>
                  <a:lnTo>
                    <a:pt x="3184" y="1283"/>
                  </a:lnTo>
                  <a:lnTo>
                    <a:pt x="0" y="1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3FD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568" name="path 568"/>
            <p:cNvSpPr/>
            <p:nvPr/>
          </p:nvSpPr>
          <p:spPr>
            <a:xfrm>
              <a:off x="236219" y="105155"/>
              <a:ext cx="1548383" cy="531876"/>
            </a:xfrm>
            <a:custGeom>
              <a:avLst/>
              <a:gdLst/>
              <a:ahLst/>
              <a:cxnLst/>
              <a:rect l="0" t="0" r="0" b="0"/>
              <a:pathLst>
                <a:path w="2438" h="837">
                  <a:moveTo>
                    <a:pt x="0" y="0"/>
                  </a:moveTo>
                  <a:lnTo>
                    <a:pt x="2438" y="0"/>
                  </a:lnTo>
                  <a:lnTo>
                    <a:pt x="2438" y="837"/>
                  </a:lnTo>
                  <a:lnTo>
                    <a:pt x="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BFA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570" name="textbox 570"/>
          <p:cNvSpPr/>
          <p:nvPr/>
        </p:nvSpPr>
        <p:spPr>
          <a:xfrm>
            <a:off x="8065998" y="3914775"/>
            <a:ext cx="785494" cy="17589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低意向客户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  <a:p>
            <a:pPr algn="l" rtl="0" eaLnBrk="0">
              <a:lnSpc>
                <a:spcPct val="144000"/>
              </a:lnSpc>
            </a:pPr>
            <a:endParaRPr sz="10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45000"/>
              </a:lnSpc>
            </a:pPr>
            <a:endParaRPr sz="10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90170" algn="l" rtl="0" eaLnBrk="0">
              <a:lnSpc>
                <a:spcPct val="99000"/>
              </a:lnSpc>
              <a:spcBef>
                <a:spcPts val="365"/>
              </a:spcBef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待定客户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100000"/>
              </a:lnSpc>
            </a:pPr>
            <a:endParaRPr sz="3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8415" algn="l" rtl="0" eaLnBrk="0">
              <a:lnSpc>
                <a:spcPct val="99000"/>
              </a:lnSpc>
              <a:spcBef>
                <a:spcPts val="5"/>
              </a:spcBef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高意向客户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grpSp>
        <p:nvGrpSpPr>
          <p:cNvPr id="56" name="group 56"/>
          <p:cNvGrpSpPr/>
          <p:nvPr/>
        </p:nvGrpSpPr>
        <p:grpSpPr>
          <a:xfrm rot="21600000">
            <a:off x="5443219" y="5333364"/>
            <a:ext cx="1842516" cy="672084"/>
            <a:chOff x="0" y="0"/>
            <a:chExt cx="1842516" cy="672084"/>
          </a:xfrm>
        </p:grpSpPr>
        <p:sp>
          <p:nvSpPr>
            <p:cNvPr id="572" name="path 572"/>
            <p:cNvSpPr/>
            <p:nvPr/>
          </p:nvSpPr>
          <p:spPr>
            <a:xfrm>
              <a:off x="0" y="0"/>
              <a:ext cx="1842516" cy="672084"/>
            </a:xfrm>
            <a:custGeom>
              <a:avLst/>
              <a:gdLst/>
              <a:ahLst/>
              <a:cxnLst/>
              <a:rect l="0" t="0" r="0" b="0"/>
              <a:pathLst>
                <a:path w="2901" h="1058">
                  <a:moveTo>
                    <a:pt x="0" y="0"/>
                  </a:moveTo>
                  <a:lnTo>
                    <a:pt x="1380" y="0"/>
                  </a:lnTo>
                  <a:lnTo>
                    <a:pt x="1380" y="1058"/>
                  </a:lnTo>
                  <a:lnTo>
                    <a:pt x="0" y="1058"/>
                  </a:lnTo>
                  <a:lnTo>
                    <a:pt x="0" y="0"/>
                  </a:lnTo>
                  <a:close/>
                </a:path>
                <a:path w="2901" h="1058">
                  <a:moveTo>
                    <a:pt x="1524" y="0"/>
                  </a:moveTo>
                  <a:lnTo>
                    <a:pt x="2901" y="0"/>
                  </a:lnTo>
                  <a:lnTo>
                    <a:pt x="2901" y="1058"/>
                  </a:lnTo>
                  <a:lnTo>
                    <a:pt x="1524" y="1058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EAFAFA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574" name="textbox 574"/>
            <p:cNvSpPr/>
            <p:nvPr/>
          </p:nvSpPr>
          <p:spPr>
            <a:xfrm>
              <a:off x="-12700" y="-12700"/>
              <a:ext cx="1868170" cy="71437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4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609600" algn="l" rtl="0" eaLnBrk="0">
                <a:lnSpc>
                  <a:spcPct val="82000"/>
                </a:lnSpc>
                <a:spcBef>
                  <a:spcPts val="5"/>
                </a:spcBef>
                <a:tabLst>
                  <a:tab pos="832485" algn="l"/>
                </a:tabLst>
              </a:pPr>
              <a:r>
                <a:rPr sz="1400" kern="0" spc="0" dirty="0">
                  <a:solidFill>
                    <a:srgbClr val="1CBB8A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	</a:t>
              </a:r>
              <a:r>
                <a:rPr sz="1400" kern="0" spc="-460" dirty="0">
                  <a:solidFill>
                    <a:srgbClr val="1CBB8A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》》</a:t>
              </a:r>
              <a:r>
                <a:rPr sz="1400" kern="0" spc="0" dirty="0">
                  <a:solidFill>
                    <a:srgbClr val="1CBB8A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</a:t>
              </a:r>
              <a:endParaRPr sz="14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03000"/>
                </a:lnSpc>
              </a:pPr>
              <a:endParaRPr sz="3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96850" algn="l" rtl="0" eaLnBrk="0">
                <a:lnSpc>
                  <a:spcPts val="1240"/>
                </a:lnSpc>
              </a:pPr>
              <a:r>
                <a:rPr sz="1000" b="1" kern="0" spc="2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闲聊应答</a:t>
              </a:r>
              <a:r>
                <a:rPr sz="1000" kern="0" spc="2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</a:t>
              </a:r>
              <a:r>
                <a:rPr sz="1000" b="1" kern="0" spc="2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引</a:t>
              </a:r>
              <a:r>
                <a:rPr sz="1000" b="1" kern="0" spc="10" dirty="0">
                  <a:solidFill>
                    <a:srgbClr val="32CCB0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导业务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pic>
          <p:nvPicPr>
            <p:cNvPr id="576" name="picture 5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292555" y="62484"/>
              <a:ext cx="355092" cy="3550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8" name="picture 5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280415" y="105155"/>
              <a:ext cx="316991" cy="281939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580" name="table 580"/>
          <p:cNvGraphicFramePr>
            <a:graphicFrameLocks noGrp="1"/>
          </p:cNvGraphicFramePr>
          <p:nvPr/>
        </p:nvGraphicFramePr>
        <p:xfrm>
          <a:off x="5500369" y="3712210"/>
          <a:ext cx="1708150" cy="54927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708150"/>
              </a:tblGrid>
              <a:tr h="5492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2" name="table 582"/>
          <p:cNvGraphicFramePr>
            <a:graphicFrameLocks noGrp="1"/>
          </p:cNvGraphicFramePr>
          <p:nvPr/>
        </p:nvGraphicFramePr>
        <p:xfrm>
          <a:off x="5500369" y="4410710"/>
          <a:ext cx="1708150" cy="54927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708150"/>
              </a:tblGrid>
              <a:tr h="5492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84" name="textbox 584"/>
          <p:cNvSpPr/>
          <p:nvPr/>
        </p:nvSpPr>
        <p:spPr>
          <a:xfrm>
            <a:off x="3325980" y="812260"/>
            <a:ext cx="4911725" cy="2368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r" rtl="0" eaLnBrk="0">
              <a:lnSpc>
                <a:spcPct val="99000"/>
              </a:lnSpc>
            </a:pPr>
            <a:r>
              <a:rPr sz="1400" b="1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【能力】</a:t>
            </a:r>
            <a:r>
              <a:rPr sz="1400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   </a:t>
            </a:r>
            <a:r>
              <a:rPr lang="en-US" sz="1400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                             </a:t>
            </a:r>
            <a:r>
              <a:rPr sz="1400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                                      </a:t>
            </a:r>
            <a:r>
              <a:rPr sz="1400" b="1" kern="0" spc="-7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【价值】</a:t>
            </a:r>
            <a:endParaRPr sz="1400" b="1" kern="0" spc="-7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aphicFrame>
        <p:nvGraphicFramePr>
          <p:cNvPr id="586" name="table 586"/>
          <p:cNvGraphicFramePr>
            <a:graphicFrameLocks noGrp="1"/>
          </p:cNvGraphicFramePr>
          <p:nvPr/>
        </p:nvGraphicFramePr>
        <p:xfrm>
          <a:off x="3494404" y="3900805"/>
          <a:ext cx="494029" cy="15494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494029"/>
              </a:tblGrid>
              <a:tr h="15494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marL="103505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1200" kern="0" spc="-3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panose="020B0503020204020204" pitchFamily="34" charset="-122"/>
                        </a:rPr>
                        <a:t>客户</a:t>
                      </a:r>
                      <a:endParaRPr sz="1200" dirty="0">
                        <a:latin typeface="微软雅黑" charset="0"/>
                        <a:ea typeface="微软雅黑" charset="0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88" name="picture 5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946524" y="4641214"/>
            <a:ext cx="775335" cy="362584"/>
          </a:xfrm>
          <a:prstGeom prst="rect">
            <a:avLst/>
          </a:prstGeom>
          <a:ln>
            <a:noFill/>
          </a:ln>
        </p:spPr>
      </p:pic>
      <p:graphicFrame>
        <p:nvGraphicFramePr>
          <p:cNvPr id="590" name="table 590"/>
          <p:cNvGraphicFramePr>
            <a:graphicFrameLocks noGrp="1"/>
          </p:cNvGraphicFramePr>
          <p:nvPr/>
        </p:nvGraphicFramePr>
        <p:xfrm>
          <a:off x="4188460" y="4999989"/>
          <a:ext cx="990600" cy="79692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990600"/>
              </a:tblGrid>
              <a:tr h="796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sz="1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marL="374015" algn="l" rtl="0" eaLnBrk="0">
                        <a:lnSpc>
                          <a:spcPts val="1240"/>
                        </a:lnSpc>
                      </a:pPr>
                      <a:r>
                        <a:rPr sz="1000" b="1" kern="0" spc="-10" dirty="0">
                          <a:solidFill>
                            <a:srgbClr val="32CCB0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黑体" panose="02010609060101010101" charset="-122"/>
                        </a:rPr>
                        <a:t>闲聊</a:t>
                      </a:r>
                      <a:endParaRPr sz="1000" dirty="0">
                        <a:latin typeface="微软雅黑" charset="0"/>
                        <a:ea typeface="微软雅黑" charset="0"/>
                        <a:cs typeface="黑体" panose="02010609060101010101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2" name="table 592"/>
          <p:cNvGraphicFramePr>
            <a:graphicFrameLocks noGrp="1"/>
          </p:cNvGraphicFramePr>
          <p:nvPr/>
        </p:nvGraphicFramePr>
        <p:xfrm>
          <a:off x="4188460" y="3705225"/>
          <a:ext cx="990600" cy="79692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990600"/>
              </a:tblGrid>
              <a:tr h="7969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sz="1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marL="233045" algn="l" rtl="0" eaLnBrk="0">
                        <a:lnSpc>
                          <a:spcPts val="1240"/>
                        </a:lnSpc>
                      </a:pPr>
                      <a:r>
                        <a:rPr sz="1000" b="1" kern="0" spc="30" dirty="0">
                          <a:solidFill>
                            <a:srgbClr val="32CCB0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黑体" panose="02010609060101010101" charset="-122"/>
                        </a:rPr>
                        <a:t>业务咨询</a:t>
                      </a:r>
                      <a:endParaRPr sz="1000" dirty="0">
                        <a:latin typeface="微软雅黑" charset="0"/>
                        <a:ea typeface="微软雅黑" charset="0"/>
                        <a:cs typeface="黑体" panose="02010609060101010101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2C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4" name="textbox 594"/>
          <p:cNvSpPr/>
          <p:nvPr/>
        </p:nvSpPr>
        <p:spPr>
          <a:xfrm>
            <a:off x="9448291" y="1183513"/>
            <a:ext cx="1699260" cy="467994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sz="900" dirty="0">
              <a:latin typeface="微软雅黑" charset="0"/>
              <a:ea typeface="微软雅黑" charset="0"/>
              <a:cs typeface="微软雅黑" charset="0"/>
            </a:endParaRPr>
          </a:p>
          <a:p>
            <a:pPr marL="271780" algn="l" rtl="0" eaLnBrk="0">
              <a:lnSpc>
                <a:spcPct val="87000"/>
              </a:lnSpc>
              <a:spcBef>
                <a:spcPts val="0"/>
              </a:spcBef>
            </a:pP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销冠人效提升5倍</a:t>
            </a:r>
            <a:endParaRPr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96" name="textbox 596"/>
          <p:cNvSpPr/>
          <p:nvPr/>
        </p:nvSpPr>
        <p:spPr>
          <a:xfrm>
            <a:off x="7616444" y="1183513"/>
            <a:ext cx="1548764" cy="467994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sz="9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68910" algn="l" rtl="0" eaLnBrk="0">
              <a:lnSpc>
                <a:spcPct val="87000"/>
              </a:lnSpc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panose="020B0503020204020204" pitchFamily="34" charset="-122"/>
              </a:rPr>
              <a:t>减少销售垃圾时间</a:t>
            </a:r>
            <a:endParaRPr sz="1200" dirty="0">
              <a:latin typeface="微软雅黑" charset="0"/>
              <a:ea typeface="微软雅黑" charset="0"/>
              <a:cs typeface="微软雅黑" panose="020B0503020204020204" pitchFamily="34" charset="-122"/>
            </a:endParaRPr>
          </a:p>
        </p:txBody>
      </p:sp>
      <p:pic>
        <p:nvPicPr>
          <p:cNvPr id="598" name="picture 5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272904" y="3940810"/>
            <a:ext cx="535940" cy="720089"/>
          </a:xfrm>
          <a:prstGeom prst="rect">
            <a:avLst/>
          </a:prstGeom>
          <a:ln>
            <a:noFill/>
          </a:ln>
        </p:spPr>
      </p:pic>
      <p:sp>
        <p:nvSpPr>
          <p:cNvPr id="600" name="textbox 600"/>
          <p:cNvSpPr/>
          <p:nvPr/>
        </p:nvSpPr>
        <p:spPr>
          <a:xfrm>
            <a:off x="5690108" y="4553076"/>
            <a:ext cx="1304925" cy="274954"/>
          </a:xfrm>
          <a:prstGeom prst="rect">
            <a:avLst/>
          </a:prstGeom>
          <a:solidFill>
            <a:srgbClr val="EAFAF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3000"/>
              </a:lnSpc>
            </a:pPr>
            <a:endParaRPr sz="400" dirty="0">
              <a:latin typeface="微软雅黑" charset="0"/>
              <a:ea typeface="微软雅黑" charset="0"/>
              <a:cs typeface="微软雅黑" charset="0"/>
            </a:endParaRPr>
          </a:p>
          <a:p>
            <a:pPr marL="89535" algn="l" rtl="0" eaLnBrk="0">
              <a:lnSpc>
                <a:spcPts val="1240"/>
              </a:lnSpc>
              <a:spcBef>
                <a:spcPts val="0"/>
              </a:spcBef>
            </a:pPr>
            <a:r>
              <a:rPr sz="1000" b="1" kern="0" spc="100" dirty="0">
                <a:solidFill>
                  <a:srgbClr val="1CBB8A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基于业务/</a:t>
            </a:r>
            <a:r>
              <a:rPr sz="1000" b="1" kern="0" spc="0" dirty="0">
                <a:solidFill>
                  <a:srgbClr val="1CBB8A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SOP</a:t>
            </a:r>
            <a:r>
              <a:rPr sz="1000" b="1" kern="0" spc="100" dirty="0">
                <a:solidFill>
                  <a:srgbClr val="1CBB8A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对话</a:t>
            </a: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02" name="textbox 602"/>
          <p:cNvSpPr/>
          <p:nvPr/>
        </p:nvSpPr>
        <p:spPr>
          <a:xfrm>
            <a:off x="5690108" y="3867276"/>
            <a:ext cx="1304925" cy="273050"/>
          </a:xfrm>
          <a:prstGeom prst="rect">
            <a:avLst/>
          </a:prstGeom>
          <a:solidFill>
            <a:srgbClr val="EAFAF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500" dirty="0">
              <a:latin typeface="微软雅黑" charset="0"/>
              <a:ea typeface="微软雅黑" charset="0"/>
              <a:cs typeface="微软雅黑" charset="0"/>
            </a:endParaRPr>
          </a:p>
          <a:p>
            <a:pPr marL="248285" algn="l" rtl="0" eaLnBrk="0">
              <a:lnSpc>
                <a:spcPts val="1245"/>
              </a:lnSpc>
              <a:spcBef>
                <a:spcPts val="5"/>
              </a:spcBef>
            </a:pPr>
            <a:r>
              <a:rPr sz="1000" b="1" kern="0" spc="190" dirty="0">
                <a:solidFill>
                  <a:srgbClr val="1CBB8A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判定</a:t>
            </a:r>
            <a:r>
              <a:rPr sz="1000" b="1" kern="0" spc="0" dirty="0">
                <a:solidFill>
                  <a:srgbClr val="1CBB8A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SOP</a:t>
            </a:r>
            <a:r>
              <a:rPr sz="1000" b="1" kern="0" spc="190" dirty="0">
                <a:solidFill>
                  <a:srgbClr val="1CBB8A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阶段</a:t>
            </a: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04" name="textbox 604"/>
          <p:cNvSpPr/>
          <p:nvPr/>
        </p:nvSpPr>
        <p:spPr>
          <a:xfrm>
            <a:off x="548640" y="241935"/>
            <a:ext cx="3385820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sz="2800" b="1" kern="0" spc="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28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客户筛选</a:t>
            </a:r>
            <a:endParaRPr sz="2800" b="1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606" name="picture 6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297160" y="3783456"/>
            <a:ext cx="432816" cy="432816"/>
          </a:xfrm>
          <a:prstGeom prst="rect">
            <a:avLst/>
          </a:prstGeom>
          <a:ln>
            <a:noFill/>
          </a:ln>
        </p:spPr>
      </p:pic>
      <p:pic>
        <p:nvPicPr>
          <p:cNvPr id="608" name="picture 6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312146" y="5080889"/>
            <a:ext cx="398271" cy="435610"/>
          </a:xfrm>
          <a:prstGeom prst="rect">
            <a:avLst/>
          </a:prstGeom>
          <a:ln>
            <a:noFill/>
          </a:ln>
        </p:spPr>
      </p:pic>
      <p:sp>
        <p:nvSpPr>
          <p:cNvPr id="610" name="textbox 610"/>
          <p:cNvSpPr/>
          <p:nvPr/>
        </p:nvSpPr>
        <p:spPr>
          <a:xfrm>
            <a:off x="5797067" y="3269614"/>
            <a:ext cx="1088389" cy="206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适应性展开沟通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612" name="textbox 612"/>
          <p:cNvSpPr/>
          <p:nvPr/>
        </p:nvSpPr>
        <p:spPr>
          <a:xfrm>
            <a:off x="10021214" y="3269614"/>
            <a:ext cx="1087755" cy="205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分类型转化逼单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614" name="textbox 614"/>
          <p:cNvSpPr/>
          <p:nvPr/>
        </p:nvSpPr>
        <p:spPr>
          <a:xfrm>
            <a:off x="10239287" y="4296822"/>
            <a:ext cx="554355" cy="343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indent="20320" algn="l" rtl="0" eaLnBrk="0">
              <a:lnSpc>
                <a:spcPct val="104000"/>
              </a:lnSpc>
            </a:pPr>
            <a:r>
              <a:rPr sz="1000" b="1" kern="0" spc="-1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日常跟进</a:t>
            </a:r>
            <a:r>
              <a:rPr sz="1000" kern="0" spc="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000" b="1" kern="0" spc="3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持续转化</a:t>
            </a: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16" name="textbox 616"/>
          <p:cNvSpPr/>
          <p:nvPr/>
        </p:nvSpPr>
        <p:spPr>
          <a:xfrm>
            <a:off x="3933799" y="3269614"/>
            <a:ext cx="935989" cy="205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判断沟通类型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618" name="textbox 618"/>
          <p:cNvSpPr/>
          <p:nvPr/>
        </p:nvSpPr>
        <p:spPr>
          <a:xfrm>
            <a:off x="7883473" y="3269614"/>
            <a:ext cx="935355" cy="2070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2700" algn="l" rtl="0" eaLnBrk="0">
              <a:lnSpc>
                <a:spcPct val="99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客户意向分析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pic>
        <p:nvPicPr>
          <p:cNvPr id="620" name="picture 6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505960" y="5167249"/>
            <a:ext cx="315467" cy="281939"/>
          </a:xfrm>
          <a:prstGeom prst="rect">
            <a:avLst/>
          </a:prstGeom>
          <a:ln>
            <a:noFill/>
          </a:ln>
        </p:spPr>
      </p:pic>
      <p:sp>
        <p:nvSpPr>
          <p:cNvPr id="622" name="path 622"/>
          <p:cNvSpPr/>
          <p:nvPr/>
        </p:nvSpPr>
        <p:spPr>
          <a:xfrm>
            <a:off x="6685279" y="4970652"/>
            <a:ext cx="237744" cy="362711"/>
          </a:xfrm>
          <a:custGeom>
            <a:avLst/>
            <a:gdLst/>
            <a:ahLst/>
            <a:cxnLst/>
            <a:rect l="0" t="0" r="0" b="0"/>
            <a:pathLst>
              <a:path w="374" h="571">
                <a:moveTo>
                  <a:pt x="93" y="571"/>
                </a:moveTo>
                <a:lnTo>
                  <a:pt x="93" y="187"/>
                </a:lnTo>
                <a:lnTo>
                  <a:pt x="0" y="187"/>
                </a:lnTo>
                <a:lnTo>
                  <a:pt x="187" y="0"/>
                </a:lnTo>
                <a:lnTo>
                  <a:pt x="374" y="187"/>
                </a:lnTo>
                <a:lnTo>
                  <a:pt x="280" y="187"/>
                </a:lnTo>
                <a:lnTo>
                  <a:pt x="280" y="571"/>
                </a:lnTo>
                <a:lnTo>
                  <a:pt x="93" y="571"/>
                </a:lnTo>
              </a:path>
            </a:pathLst>
          </a:custGeom>
          <a:solidFill>
            <a:srgbClr val="32CCB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624" name="textbox 624"/>
          <p:cNvSpPr/>
          <p:nvPr/>
        </p:nvSpPr>
        <p:spPr>
          <a:xfrm>
            <a:off x="10213246" y="5641752"/>
            <a:ext cx="603884" cy="184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algn="l" rtl="0" eaLnBrk="0">
              <a:lnSpc>
                <a:spcPts val="1245"/>
              </a:lnSpc>
            </a:pPr>
            <a:r>
              <a:rPr sz="1000" b="1" kern="0" spc="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逼单/成交</a:t>
            </a: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626" name="picture 6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534915" y="3850513"/>
            <a:ext cx="278891" cy="278891"/>
          </a:xfrm>
          <a:prstGeom prst="rect">
            <a:avLst/>
          </a:prstGeom>
          <a:ln>
            <a:noFill/>
          </a:ln>
        </p:spPr>
      </p:pic>
      <p:pic>
        <p:nvPicPr>
          <p:cNvPr id="628" name="picture 6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617468" y="4418964"/>
            <a:ext cx="256032" cy="256032"/>
          </a:xfrm>
          <a:prstGeom prst="rect">
            <a:avLst/>
          </a:prstGeom>
          <a:ln>
            <a:noFill/>
          </a:ln>
        </p:spPr>
      </p:pic>
      <p:pic>
        <p:nvPicPr>
          <p:cNvPr id="630" name="picture 6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9272904" y="5502275"/>
            <a:ext cx="535940" cy="76200"/>
          </a:xfrm>
          <a:prstGeom prst="rect">
            <a:avLst/>
          </a:prstGeom>
          <a:ln>
            <a:noFill/>
          </a:ln>
        </p:spPr>
      </p:pic>
      <p:pic>
        <p:nvPicPr>
          <p:cNvPr id="632" name="picture 6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5146674" y="4050029"/>
            <a:ext cx="357505" cy="76200"/>
          </a:xfrm>
          <a:prstGeom prst="rect">
            <a:avLst/>
          </a:prstGeom>
          <a:ln>
            <a:noFill/>
          </a:ln>
        </p:spPr>
      </p:pic>
      <p:pic>
        <p:nvPicPr>
          <p:cNvPr id="634" name="picture 6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3945889" y="4050029"/>
            <a:ext cx="357504" cy="76200"/>
          </a:xfrm>
          <a:prstGeom prst="rect">
            <a:avLst/>
          </a:prstGeom>
          <a:ln>
            <a:noFill/>
          </a:ln>
        </p:spPr>
      </p:pic>
      <p:pic>
        <p:nvPicPr>
          <p:cNvPr id="636" name="picture 6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5137150" y="5527039"/>
            <a:ext cx="337819" cy="76200"/>
          </a:xfrm>
          <a:prstGeom prst="rect">
            <a:avLst/>
          </a:prstGeom>
          <a:ln>
            <a:noFill/>
          </a:ln>
        </p:spPr>
      </p:pic>
      <p:pic>
        <p:nvPicPr>
          <p:cNvPr id="638" name="picture 6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6341490" y="4226560"/>
            <a:ext cx="77089" cy="288289"/>
          </a:xfrm>
          <a:prstGeom prst="rect">
            <a:avLst/>
          </a:prstGeom>
          <a:ln>
            <a:noFill/>
          </a:ln>
        </p:spPr>
      </p:pic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rect 642"/>
          <p:cNvSpPr/>
          <p:nvPr/>
        </p:nvSpPr>
        <p:spPr>
          <a:xfrm>
            <a:off x="4146803" y="3622548"/>
            <a:ext cx="6004559" cy="2423160"/>
          </a:xfrm>
          <a:prstGeom prst="rect">
            <a:avLst/>
          </a:prstGeom>
          <a:solidFill>
            <a:srgbClr val="EEF3FD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644" name="picture 6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49622" y="1215533"/>
            <a:ext cx="2625411" cy="5096521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 rot="21600000">
            <a:off x="3442715" y="1184147"/>
            <a:ext cx="3899915" cy="1810511"/>
            <a:chOff x="0" y="0"/>
            <a:chExt cx="3899915" cy="1810511"/>
          </a:xfrm>
        </p:grpSpPr>
        <p:pic>
          <p:nvPicPr>
            <p:cNvPr id="646" name="picture 6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3899915" cy="1810511"/>
            </a:xfrm>
            <a:prstGeom prst="rect">
              <a:avLst/>
            </a:prstGeom>
          </p:spPr>
        </p:pic>
        <p:sp>
          <p:nvSpPr>
            <p:cNvPr id="648" name="textbox 648"/>
            <p:cNvSpPr/>
            <p:nvPr/>
          </p:nvSpPr>
          <p:spPr>
            <a:xfrm>
              <a:off x="299414" y="247809"/>
              <a:ext cx="3222625" cy="136207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9000"/>
                </a:lnSpc>
              </a:pPr>
              <a:endParaRPr sz="1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36195" algn="l" rtl="0" eaLnBrk="0">
                <a:lnSpc>
                  <a:spcPct val="87000"/>
                </a:lnSpc>
              </a:pPr>
              <a:r>
                <a:rPr sz="1400" kern="0" spc="-4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自动聊单成交</a:t>
              </a:r>
              <a:endParaRPr sz="14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3970" indent="-635" algn="l" rtl="0" eaLnBrk="0">
                <a:lnSpc>
                  <a:spcPct val="102000"/>
                </a:lnSpc>
                <a:spcBef>
                  <a:spcPts val="175"/>
                </a:spcBef>
              </a:pPr>
              <a:r>
                <a:rPr sz="1000" kern="0" spc="4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基于业务产品自动完成与客户的沟通</a:t>
              </a:r>
              <a:r>
                <a:rPr sz="1000" kern="0" spc="-10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4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，并推动进入成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交</a:t>
              </a:r>
              <a:r>
                <a:rPr sz="1000" kern="0" spc="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环节，</a:t>
              </a:r>
              <a:r>
                <a:rPr sz="1000" kern="0" spc="-4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自动完成一般商品的聊单成交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60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5240" algn="l" rtl="0" eaLnBrk="0">
                <a:lnSpc>
                  <a:spcPct val="87000"/>
                </a:lnSpc>
                <a:spcBef>
                  <a:spcPts val="425"/>
                </a:spcBef>
              </a:pPr>
              <a:r>
                <a:rPr sz="1400" kern="0" spc="-1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辅助逼单成交</a:t>
              </a:r>
              <a:endParaRPr sz="14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3970" indent="-1270" algn="l" rtl="0" eaLnBrk="0">
                <a:lnSpc>
                  <a:spcPct val="101000"/>
                </a:lnSpc>
                <a:spcBef>
                  <a:spcPts val="200"/>
                </a:spcBef>
              </a:pPr>
              <a:r>
                <a:rPr sz="1000" kern="0" spc="2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针对特殊商品</a:t>
              </a:r>
              <a:r>
                <a:rPr sz="1000" kern="0" spc="-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2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，完成前期筛选</a:t>
              </a:r>
              <a:r>
                <a:rPr sz="1000" kern="0" spc="-10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2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、需求收集</a:t>
              </a:r>
              <a:r>
                <a:rPr sz="1000" kern="0" spc="-10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2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，形成工单并</a:t>
              </a:r>
              <a:r>
                <a:rPr sz="1000" kern="0" spc="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转交真人销售</a:t>
              </a:r>
              <a:r>
                <a:rPr sz="1000" kern="0" spc="-2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sz="1000" kern="0" spc="30" dirty="0">
                  <a:solidFill>
                    <a:srgbClr val="595959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，辅助完成逼单成交动作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pic>
          <p:nvPicPr>
            <p:cNvPr id="650" name="picture 6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27254" y="932942"/>
              <a:ext cx="3463289" cy="7619"/>
            </a:xfrm>
            <a:prstGeom prst="rect">
              <a:avLst/>
            </a:prstGeom>
          </p:spPr>
        </p:pic>
      </p:grpSp>
      <p:grpSp>
        <p:nvGrpSpPr>
          <p:cNvPr id="60" name="group 60"/>
          <p:cNvGrpSpPr/>
          <p:nvPr/>
        </p:nvGrpSpPr>
        <p:grpSpPr>
          <a:xfrm rot="21600000">
            <a:off x="6160770" y="3762755"/>
            <a:ext cx="3640073" cy="1112773"/>
            <a:chOff x="0" y="0"/>
            <a:chExt cx="3640073" cy="1112773"/>
          </a:xfrm>
        </p:grpSpPr>
        <p:pic>
          <p:nvPicPr>
            <p:cNvPr id="652" name="picture 6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3640073" cy="1112773"/>
            </a:xfrm>
            <a:prstGeom prst="rect">
              <a:avLst/>
            </a:prstGeom>
          </p:spPr>
        </p:pic>
        <p:sp>
          <p:nvSpPr>
            <p:cNvPr id="654" name="textbox 654"/>
            <p:cNvSpPr/>
            <p:nvPr/>
          </p:nvSpPr>
          <p:spPr>
            <a:xfrm>
              <a:off x="401663" y="26066"/>
              <a:ext cx="3117214" cy="96329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sz="1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300480" algn="l" rtl="0" eaLnBrk="0">
                <a:lnSpc>
                  <a:spcPts val="1240"/>
                </a:lnSpc>
              </a:pPr>
              <a:r>
                <a:rPr sz="1000" b="1" kern="0" spc="3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数智员工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27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28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28000"/>
                </a:lnSpc>
              </a:pP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algn="l" rtl="0" eaLnBrk="0">
                <a:lnSpc>
                  <a:spcPct val="129000"/>
                </a:lnSpc>
              </a:pPr>
              <a:endParaRPr sz="2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12700" algn="l" rtl="0" eaLnBrk="0">
                <a:lnSpc>
                  <a:spcPts val="1240"/>
                </a:lnSpc>
                <a:spcBef>
                  <a:spcPts val="0"/>
                </a:spcBef>
              </a:pPr>
              <a:r>
                <a:rPr sz="1000" b="1" kern="0" spc="4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分析上下文</a:t>
              </a:r>
              <a:r>
                <a:rPr sz="1000" kern="0" spc="15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</a:t>
              </a:r>
              <a:r>
                <a:rPr sz="1000" b="1" kern="0" spc="4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分析客户画像</a:t>
              </a:r>
              <a:r>
                <a:rPr sz="1000" kern="0" spc="23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</a:t>
              </a:r>
              <a:r>
                <a:rPr sz="1000" b="1" kern="0" spc="40" dirty="0">
                  <a:solidFill>
                    <a:srgbClr val="0071E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销售专家小模型介入</a:t>
              </a:r>
              <a:endParaRPr sz="10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pic>
          <p:nvPicPr>
            <p:cNvPr id="656" name="picture 6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1533652" y="361623"/>
              <a:ext cx="386080" cy="384701"/>
            </a:xfrm>
            <a:prstGeom prst="rect">
              <a:avLst/>
            </a:prstGeom>
          </p:spPr>
        </p:pic>
        <p:pic>
          <p:nvPicPr>
            <p:cNvPr id="658" name="picture 6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2729339" y="347842"/>
              <a:ext cx="332520" cy="381782"/>
            </a:xfrm>
            <a:prstGeom prst="rect">
              <a:avLst/>
            </a:prstGeom>
          </p:spPr>
        </p:pic>
        <p:pic>
          <p:nvPicPr>
            <p:cNvPr id="660" name="picture 6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540257" y="387096"/>
              <a:ext cx="355092" cy="355091"/>
            </a:xfrm>
            <a:prstGeom prst="rect">
              <a:avLst/>
            </a:prstGeom>
          </p:spPr>
        </p:pic>
      </p:grpSp>
      <p:sp>
        <p:nvSpPr>
          <p:cNvPr id="662" name="rect 662"/>
          <p:cNvSpPr/>
          <p:nvPr/>
        </p:nvSpPr>
        <p:spPr>
          <a:xfrm>
            <a:off x="10325100" y="3611879"/>
            <a:ext cx="1207007" cy="2424684"/>
          </a:xfrm>
          <a:prstGeom prst="rect">
            <a:avLst/>
          </a:prstGeom>
          <a:solidFill>
            <a:srgbClr val="EEF3FD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62" name="group 62"/>
          <p:cNvGrpSpPr/>
          <p:nvPr/>
        </p:nvGrpSpPr>
        <p:grpSpPr>
          <a:xfrm rot="21600000">
            <a:off x="3435095" y="3243071"/>
            <a:ext cx="8269223" cy="295656"/>
            <a:chOff x="0" y="0"/>
            <a:chExt cx="8269223" cy="295656"/>
          </a:xfrm>
        </p:grpSpPr>
        <p:grpSp>
          <p:nvGrpSpPr>
            <p:cNvPr id="64" name="group 64"/>
            <p:cNvGrpSpPr/>
            <p:nvPr/>
          </p:nvGrpSpPr>
          <p:grpSpPr>
            <a:xfrm rot="21600000">
              <a:off x="0" y="0"/>
              <a:ext cx="8269223" cy="295656"/>
              <a:chOff x="0" y="0"/>
              <a:chExt cx="8269223" cy="295656"/>
            </a:xfrm>
          </p:grpSpPr>
          <p:sp>
            <p:nvSpPr>
              <p:cNvPr id="664" name="path 664"/>
              <p:cNvSpPr/>
              <p:nvPr/>
            </p:nvSpPr>
            <p:spPr>
              <a:xfrm>
                <a:off x="0" y="0"/>
                <a:ext cx="2680716" cy="295656"/>
              </a:xfrm>
              <a:custGeom>
                <a:avLst/>
                <a:gdLst/>
                <a:ahLst/>
                <a:cxnLst/>
                <a:rect l="0" t="0" r="0" b="0"/>
                <a:pathLst>
                  <a:path w="4221" h="465">
                    <a:moveTo>
                      <a:pt x="0" y="0"/>
                    </a:moveTo>
                    <a:lnTo>
                      <a:pt x="3986" y="0"/>
                    </a:lnTo>
                    <a:lnTo>
                      <a:pt x="4221" y="232"/>
                    </a:lnTo>
                    <a:lnTo>
                      <a:pt x="3986" y="465"/>
                    </a:lnTo>
                    <a:lnTo>
                      <a:pt x="0" y="46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2CCB0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666" name="path 666"/>
              <p:cNvSpPr/>
              <p:nvPr/>
            </p:nvSpPr>
            <p:spPr>
              <a:xfrm>
                <a:off x="2575560" y="0"/>
                <a:ext cx="4236720" cy="295656"/>
              </a:xfrm>
              <a:custGeom>
                <a:avLst/>
                <a:gdLst/>
                <a:ahLst/>
                <a:cxnLst/>
                <a:rect l="0" t="0" r="0" b="0"/>
                <a:pathLst>
                  <a:path w="6672" h="465">
                    <a:moveTo>
                      <a:pt x="0" y="0"/>
                    </a:moveTo>
                    <a:lnTo>
                      <a:pt x="6439" y="0"/>
                    </a:lnTo>
                    <a:lnTo>
                      <a:pt x="6672" y="232"/>
                    </a:lnTo>
                    <a:lnTo>
                      <a:pt x="6439" y="465"/>
                    </a:lnTo>
                    <a:lnTo>
                      <a:pt x="0" y="465"/>
                    </a:lnTo>
                    <a:lnTo>
                      <a:pt x="232" y="23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71E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668" name="path 668"/>
              <p:cNvSpPr/>
              <p:nvPr/>
            </p:nvSpPr>
            <p:spPr>
              <a:xfrm>
                <a:off x="6716268" y="0"/>
                <a:ext cx="1552955" cy="295656"/>
              </a:xfrm>
              <a:custGeom>
                <a:avLst/>
                <a:gdLst/>
                <a:ahLst/>
                <a:cxnLst/>
                <a:rect l="0" t="0" r="0" b="0"/>
                <a:pathLst>
                  <a:path w="2445" h="465">
                    <a:moveTo>
                      <a:pt x="0" y="0"/>
                    </a:moveTo>
                    <a:lnTo>
                      <a:pt x="2212" y="0"/>
                    </a:lnTo>
                    <a:lnTo>
                      <a:pt x="2445" y="232"/>
                    </a:lnTo>
                    <a:lnTo>
                      <a:pt x="2212" y="465"/>
                    </a:lnTo>
                    <a:lnTo>
                      <a:pt x="0" y="465"/>
                    </a:lnTo>
                    <a:lnTo>
                      <a:pt x="232" y="23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88EC3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670" name="textbox 670"/>
            <p:cNvSpPr/>
            <p:nvPr/>
          </p:nvSpPr>
          <p:spPr>
            <a:xfrm>
              <a:off x="-12700" y="-12700"/>
              <a:ext cx="8295005" cy="34162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</a:pPr>
              <a:endParaRPr sz="500" dirty="0">
                <a:latin typeface="微软雅黑" charset="0"/>
                <a:ea typeface="微软雅黑" charset="0"/>
                <a:cs typeface="微软雅黑" charset="0"/>
              </a:endParaRPr>
            </a:p>
            <a:p>
              <a:pPr marL="887095" algn="l" rtl="0" eaLnBrk="0">
                <a:lnSpc>
                  <a:spcPct val="99000"/>
                </a:lnSpc>
                <a:spcBef>
                  <a:spcPts val="0"/>
                </a:spcBef>
              </a:pPr>
              <a:r>
                <a:rPr sz="1200" b="1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建议能力范围</a:t>
              </a:r>
              <a:r>
                <a:rPr sz="1200" kern="0" spc="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     </a:t>
              </a:r>
              <a:r>
                <a:rPr sz="1200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       </a:t>
              </a:r>
              <a:r>
                <a:rPr lang="en-US" sz="1200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</a:t>
              </a:r>
              <a:r>
                <a:rPr sz="1200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</a:t>
              </a:r>
              <a:r>
                <a:rPr sz="1200" b="1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开始转化</a:t>
              </a:r>
              <a:r>
                <a:rPr sz="1200" kern="0" spc="2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                  </a:t>
              </a:r>
              <a:r>
                <a:rPr sz="1200" kern="0" spc="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</a:t>
              </a:r>
              <a:r>
                <a:rPr lang="en-US" sz="1200" kern="0" spc="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                         </a:t>
              </a:r>
              <a:r>
                <a:rPr lang="zh-CN" sz="1200" b="1" kern="0" spc="-1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微软雅黑" charset="0"/>
                </a:rPr>
                <a:t>成交</a:t>
              </a:r>
              <a:endParaRPr lang="zh-CN" sz="1200" b="1" kern="0" spc="-1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6" name="group 66"/>
          <p:cNvGrpSpPr/>
          <p:nvPr/>
        </p:nvGrpSpPr>
        <p:grpSpPr>
          <a:xfrm rot="21600000">
            <a:off x="3435095" y="3617975"/>
            <a:ext cx="641604" cy="2427732"/>
            <a:chOff x="0" y="0"/>
            <a:chExt cx="641604" cy="2427732"/>
          </a:xfrm>
        </p:grpSpPr>
        <p:sp>
          <p:nvSpPr>
            <p:cNvPr id="672" name="path 672"/>
            <p:cNvSpPr/>
            <p:nvPr/>
          </p:nvSpPr>
          <p:spPr>
            <a:xfrm>
              <a:off x="0" y="0"/>
              <a:ext cx="641604" cy="2427732"/>
            </a:xfrm>
            <a:custGeom>
              <a:avLst/>
              <a:gdLst/>
              <a:ahLst/>
              <a:cxnLst/>
              <a:rect l="0" t="0" r="0" b="0"/>
              <a:pathLst>
                <a:path w="1010" h="3823">
                  <a:moveTo>
                    <a:pt x="849" y="1492"/>
                  </a:moveTo>
                  <a:lnTo>
                    <a:pt x="1010" y="1694"/>
                  </a:lnTo>
                  <a:lnTo>
                    <a:pt x="849" y="1893"/>
                  </a:lnTo>
                  <a:lnTo>
                    <a:pt x="849" y="1492"/>
                  </a:lnTo>
                </a:path>
                <a:path w="1010" h="3823">
                  <a:moveTo>
                    <a:pt x="0" y="0"/>
                  </a:moveTo>
                  <a:lnTo>
                    <a:pt x="849" y="0"/>
                  </a:lnTo>
                  <a:lnTo>
                    <a:pt x="849" y="3823"/>
                  </a:lnTo>
                  <a:lnTo>
                    <a:pt x="0" y="3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BFA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674" name="textbox 674"/>
            <p:cNvSpPr/>
            <p:nvPr/>
          </p:nvSpPr>
          <p:spPr>
            <a:xfrm>
              <a:off x="-34440" y="-12700"/>
              <a:ext cx="688975" cy="245363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eaVert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algn="l" rtl="0" eaLnBrk="0">
                <a:lnSpc>
                  <a:spcPct val="102000"/>
                </a:lnSpc>
              </a:pPr>
              <a:endParaRPr sz="10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algn="l" rtl="0" eaLnBrk="0">
                <a:lnSpc>
                  <a:spcPct val="8000"/>
                </a:lnSpc>
              </a:pPr>
              <a:endParaRPr sz="100" dirty="0">
                <a:latin typeface="微软雅黑" charset="0"/>
                <a:ea typeface="微软雅黑" charset="0"/>
                <a:cs typeface="Arial" panose="020B0604020202090204"/>
              </a:endParaRPr>
            </a:p>
            <a:p>
              <a:pPr marL="610870" algn="l" rtl="0" eaLnBrk="0">
                <a:lnSpc>
                  <a:spcPct val="91000"/>
                </a:lnSpc>
              </a:pPr>
              <a:r>
                <a:rPr sz="1200" b="1" kern="0" spc="190" dirty="0">
                  <a:solidFill>
                    <a:srgbClr val="FFFFFF">
                      <a:alpha val="100000"/>
                    </a:srgbClr>
                  </a:solidFill>
                  <a:latin typeface="微软雅黑" charset="0"/>
                  <a:ea typeface="微软雅黑" charset="0"/>
                  <a:cs typeface="黑体" panose="02010609060101010101" charset="-122"/>
                </a:rPr>
                <a:t>高意向客户</a:t>
              </a:r>
              <a:endParaRPr sz="1200" dirty="0">
                <a:latin typeface="微软雅黑" charset="0"/>
                <a:ea typeface="微软雅黑" charset="0"/>
                <a:cs typeface="黑体" panose="02010609060101010101" charset="-122"/>
              </a:endParaRPr>
            </a:p>
          </p:txBody>
        </p:sp>
      </p:grpSp>
      <p:graphicFrame>
        <p:nvGraphicFramePr>
          <p:cNvPr id="676" name="table 676"/>
          <p:cNvGraphicFramePr>
            <a:graphicFrameLocks noGrp="1"/>
          </p:cNvGraphicFramePr>
          <p:nvPr/>
        </p:nvGraphicFramePr>
        <p:xfrm>
          <a:off x="6157594" y="5113654"/>
          <a:ext cx="1577340" cy="63182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649605"/>
                <a:gridCol w="927735"/>
              </a:tblGrid>
              <a:tr h="6318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  <a:p>
                      <a:pPr marL="80645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1000" b="1" kern="0" spc="30" dirty="0">
                          <a:solidFill>
                            <a:srgbClr val="0071EF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黑体" panose="02010609060101010101" charset="-122"/>
                        </a:rPr>
                        <a:t>数智员工</a:t>
                      </a:r>
                      <a:endParaRPr sz="1000" dirty="0">
                        <a:latin typeface="微软雅黑" charset="0"/>
                        <a:ea typeface="微软雅黑" charset="0"/>
                        <a:cs typeface="黑体" panose="02010609060101010101" charset="-122"/>
                      </a:endParaRPr>
                    </a:p>
                    <a:p>
                      <a:pPr marL="80645" algn="l" rtl="0" eaLnBrk="0">
                        <a:lnSpc>
                          <a:spcPts val="1260"/>
                        </a:lnSpc>
                      </a:pPr>
                      <a:r>
                        <a:rPr sz="1000" b="1" kern="0" spc="30" dirty="0">
                          <a:solidFill>
                            <a:srgbClr val="0071EF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黑体" panose="02010609060101010101" charset="-122"/>
                        </a:rPr>
                        <a:t>形成工单</a:t>
                      </a:r>
                      <a:endParaRPr sz="1000" dirty="0">
                        <a:latin typeface="微软雅黑" charset="0"/>
                        <a:ea typeface="微软雅黑" charset="0"/>
                        <a:cs typeface="黑体" panose="02010609060101010101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8" name="table 678"/>
          <p:cNvGraphicFramePr>
            <a:graphicFrameLocks noGrp="1"/>
          </p:cNvGraphicFramePr>
          <p:nvPr/>
        </p:nvGraphicFramePr>
        <p:xfrm>
          <a:off x="8226425" y="5113654"/>
          <a:ext cx="1577975" cy="63182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577975"/>
              </a:tblGrid>
              <a:tr h="6254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Arial" panose="020B0604020202090204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0" name="table 680"/>
          <p:cNvGraphicFramePr>
            <a:graphicFrameLocks noGrp="1"/>
          </p:cNvGraphicFramePr>
          <p:nvPr/>
        </p:nvGraphicFramePr>
        <p:xfrm>
          <a:off x="4457064" y="3759200"/>
          <a:ext cx="1280795" cy="63182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280795"/>
              </a:tblGrid>
              <a:tr h="6254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marL="226695" algn="l" rtl="0" eaLnBrk="0">
                        <a:lnSpc>
                          <a:spcPts val="1240"/>
                        </a:lnSpc>
                      </a:pPr>
                      <a:r>
                        <a:rPr sz="1000" b="1" kern="0" spc="0" dirty="0">
                          <a:solidFill>
                            <a:srgbClr val="0071EF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一般商品/服务</a:t>
                      </a:r>
                      <a:endParaRPr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marL="265430" algn="l" rtl="0" eaLnBrk="0">
                        <a:lnSpc>
                          <a:spcPts val="1240"/>
                        </a:lnSpc>
                        <a:spcBef>
                          <a:spcPts val="105"/>
                        </a:spcBef>
                      </a:pPr>
                      <a:r>
                        <a:rPr sz="1000" b="1" kern="0" spc="-7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（低价、引流）</a:t>
                      </a:r>
                      <a:endParaRPr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2" name="table 682"/>
          <p:cNvGraphicFramePr>
            <a:graphicFrameLocks noGrp="1"/>
          </p:cNvGraphicFramePr>
          <p:nvPr/>
        </p:nvGraphicFramePr>
        <p:xfrm>
          <a:off x="4457064" y="5113654"/>
          <a:ext cx="1280795" cy="63182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280795"/>
              </a:tblGrid>
              <a:tr h="6254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marL="221615" algn="l" rtl="0" eaLnBrk="0">
                        <a:lnSpc>
                          <a:spcPts val="1240"/>
                        </a:lnSpc>
                      </a:pPr>
                      <a:r>
                        <a:rPr sz="1000" b="1" kern="0" spc="10" dirty="0">
                          <a:solidFill>
                            <a:srgbClr val="0071EF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特殊商品/服务</a:t>
                      </a:r>
                      <a:endParaRPr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marL="465455" algn="l" rtl="0" eaLnBrk="0">
                        <a:lnSpc>
                          <a:spcPts val="1105"/>
                        </a:lnSpc>
                        <a:spcBef>
                          <a:spcPts val="105"/>
                        </a:spcBef>
                      </a:pPr>
                      <a:r>
                        <a:rPr sz="900" b="1" kern="0" spc="-50" dirty="0">
                          <a:solidFill>
                            <a:srgbClr val="595959">
                              <a:alpha val="100000"/>
                            </a:srgb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（高价）</a:t>
                      </a:r>
                      <a:endParaRPr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1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84" name="textbox 684"/>
          <p:cNvSpPr/>
          <p:nvPr/>
        </p:nvSpPr>
        <p:spPr>
          <a:xfrm>
            <a:off x="7682484" y="1208532"/>
            <a:ext cx="1209039" cy="467994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9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170180" algn="l" rtl="0" eaLnBrk="0">
              <a:lnSpc>
                <a:spcPct val="99000"/>
              </a:lnSpc>
              <a:spcBef>
                <a:spcPts val="5"/>
              </a:spcBef>
            </a:pPr>
            <a:r>
              <a:rPr sz="1200" b="1" kern="0" spc="-4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自动成交转化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686" name="textbox 686"/>
          <p:cNvSpPr/>
          <p:nvPr/>
        </p:nvSpPr>
        <p:spPr>
          <a:xfrm>
            <a:off x="9136380" y="1203959"/>
            <a:ext cx="1207135" cy="467994"/>
          </a:xfrm>
          <a:prstGeom prst="rect">
            <a:avLst/>
          </a:prstGeom>
          <a:solidFill>
            <a:srgbClr val="0071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0" dirty="0">
              <a:latin typeface="微软雅黑" charset="0"/>
              <a:ea typeface="微软雅黑" charset="0"/>
              <a:cs typeface="Arial" panose="020B0604020202090204"/>
            </a:endParaRPr>
          </a:p>
          <a:p>
            <a:pPr marL="303530" algn="l" rtl="0" eaLnBrk="0">
              <a:lnSpc>
                <a:spcPct val="98000"/>
              </a:lnSpc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提高人效</a:t>
            </a:r>
            <a:endParaRPr sz="1200" dirty="0"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pic>
        <p:nvPicPr>
          <p:cNvPr id="690" name="picture 6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696584" y="4037329"/>
            <a:ext cx="467995" cy="410210"/>
          </a:xfrm>
          <a:prstGeom prst="rect">
            <a:avLst/>
          </a:prstGeom>
        </p:spPr>
      </p:pic>
      <p:pic>
        <p:nvPicPr>
          <p:cNvPr id="692" name="picture 6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730230" y="4386580"/>
            <a:ext cx="398271" cy="435610"/>
          </a:xfrm>
          <a:prstGeom prst="rect">
            <a:avLst/>
          </a:prstGeom>
        </p:spPr>
      </p:pic>
      <p:sp>
        <p:nvSpPr>
          <p:cNvPr id="694" name="textbox 694"/>
          <p:cNvSpPr/>
          <p:nvPr/>
        </p:nvSpPr>
        <p:spPr>
          <a:xfrm>
            <a:off x="8944854" y="5271547"/>
            <a:ext cx="554990" cy="3441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algn="l" rtl="0" eaLnBrk="0">
              <a:lnSpc>
                <a:spcPct val="104000"/>
              </a:lnSpc>
            </a:pPr>
            <a:r>
              <a:rPr sz="1000" b="1" kern="0" spc="3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真人员工</a:t>
            </a:r>
            <a:r>
              <a:rPr sz="1000" kern="0" spc="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sz="1000" b="1" kern="0" spc="3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接入逼单</a:t>
            </a: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696" name="picture 6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442959" y="5263895"/>
            <a:ext cx="368807" cy="368808"/>
          </a:xfrm>
          <a:prstGeom prst="rect">
            <a:avLst/>
          </a:prstGeom>
        </p:spPr>
      </p:pic>
      <p:pic>
        <p:nvPicPr>
          <p:cNvPr id="698" name="picture 6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333912" y="5267198"/>
            <a:ext cx="392853" cy="331470"/>
          </a:xfrm>
          <a:prstGeom prst="rect">
            <a:avLst/>
          </a:prstGeom>
        </p:spPr>
      </p:pic>
      <p:sp>
        <p:nvSpPr>
          <p:cNvPr id="700" name="textbox 700"/>
          <p:cNvSpPr/>
          <p:nvPr/>
        </p:nvSpPr>
        <p:spPr>
          <a:xfrm>
            <a:off x="7590640" y="843375"/>
            <a:ext cx="713105" cy="2355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200" dirty="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Arial" panose="020B0604020202090204"/>
            </a:endParaRPr>
          </a:p>
          <a:p>
            <a:pPr algn="r" rtl="0" eaLnBrk="0">
              <a:lnSpc>
                <a:spcPts val="1650"/>
              </a:lnSpc>
            </a:pPr>
            <a:r>
              <a:rPr sz="1400" b="1" kern="0" spc="-11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【价值】</a:t>
            </a:r>
            <a:endParaRPr sz="1400" b="1" kern="0" spc="-11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702" name="textbox 702"/>
          <p:cNvSpPr/>
          <p:nvPr/>
        </p:nvSpPr>
        <p:spPr>
          <a:xfrm>
            <a:off x="3392020" y="843375"/>
            <a:ext cx="713105" cy="2355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200" dirty="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cs typeface="Arial" panose="020B0604020202090204"/>
            </a:endParaRPr>
          </a:p>
          <a:p>
            <a:pPr algn="r" rtl="0" eaLnBrk="0">
              <a:lnSpc>
                <a:spcPts val="1650"/>
              </a:lnSpc>
            </a:pPr>
            <a:r>
              <a:rPr sz="1400" b="1" kern="0" spc="-11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黑体" panose="02010609060101010101" charset="-122"/>
              </a:rPr>
              <a:t>【能力】</a:t>
            </a:r>
            <a:endParaRPr sz="1400" b="1" kern="0" spc="-11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黑体" panose="02010609060101010101" charset="-122"/>
            </a:endParaRPr>
          </a:p>
        </p:txBody>
      </p:sp>
      <p:sp>
        <p:nvSpPr>
          <p:cNvPr id="704" name="textbox 704"/>
          <p:cNvSpPr/>
          <p:nvPr/>
        </p:nvSpPr>
        <p:spPr>
          <a:xfrm>
            <a:off x="10629172" y="4947062"/>
            <a:ext cx="603884" cy="184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700" algn="l" rtl="0" eaLnBrk="0">
              <a:lnSpc>
                <a:spcPts val="1245"/>
              </a:lnSpc>
            </a:pPr>
            <a:r>
              <a:rPr sz="1000" b="1" kern="0" spc="0" dirty="0">
                <a:solidFill>
                  <a:srgbClr val="0071EF">
                    <a:alpha val="100000"/>
                  </a:srgbClr>
                </a:solidFill>
                <a:latin typeface="微软雅黑" charset="0"/>
                <a:ea typeface="微软雅黑" charset="0"/>
                <a:cs typeface="微软雅黑" charset="0"/>
              </a:rPr>
              <a:t>逼单/成交</a:t>
            </a:r>
            <a:endParaRPr sz="1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06" name="picture 7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0147300" y="4412614"/>
            <a:ext cx="107760" cy="687705"/>
          </a:xfrm>
          <a:prstGeom prst="rect">
            <a:avLst/>
          </a:prstGeom>
        </p:spPr>
      </p:pic>
      <p:pic>
        <p:nvPicPr>
          <p:cNvPr id="708" name="picture 7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7693659" y="5391886"/>
            <a:ext cx="536575" cy="76733"/>
          </a:xfrm>
          <a:prstGeom prst="rect">
            <a:avLst/>
          </a:prstGeom>
        </p:spPr>
      </p:pic>
      <p:pic>
        <p:nvPicPr>
          <p:cNvPr id="710" name="picture 7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5696584" y="5391899"/>
            <a:ext cx="464820" cy="76720"/>
          </a:xfrm>
          <a:prstGeom prst="rect">
            <a:avLst/>
          </a:prstGeom>
        </p:spPr>
      </p:pic>
      <p:pic>
        <p:nvPicPr>
          <p:cNvPr id="712" name="picture 7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4109084" y="4025264"/>
            <a:ext cx="368300" cy="76200"/>
          </a:xfrm>
          <a:prstGeom prst="rect">
            <a:avLst/>
          </a:prstGeom>
        </p:spPr>
      </p:pic>
      <p:pic>
        <p:nvPicPr>
          <p:cNvPr id="714" name="picture 7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4109084" y="5392420"/>
            <a:ext cx="368300" cy="76200"/>
          </a:xfrm>
          <a:prstGeom prst="rect">
            <a:avLst/>
          </a:prstGeom>
        </p:spPr>
      </p:pic>
      <p:sp>
        <p:nvSpPr>
          <p:cNvPr id="604" name="textbox 604"/>
          <p:cNvSpPr/>
          <p:nvPr/>
        </p:nvSpPr>
        <p:spPr>
          <a:xfrm>
            <a:off x="548640" y="241935"/>
            <a:ext cx="3385820" cy="294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sz="2800" b="1" kern="0" spc="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sz="2800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sz="28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成交</a:t>
            </a:r>
            <a:r>
              <a:rPr lang="zh-CN" sz="2800" b="1" kern="0" spc="90" dirty="0">
                <a:solidFill>
                  <a:schemeClr val="accent1">
                    <a:lumMod val="75000"/>
                    <a:alpha val="10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转化</a:t>
            </a:r>
            <a:endParaRPr lang="zh-CN" sz="2800" b="1" kern="0" spc="90" dirty="0">
              <a:solidFill>
                <a:schemeClr val="accent1">
                  <a:lumMod val="75000"/>
                  <a:alpha val="10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78" name="textbox 478"/>
          <p:cNvSpPr/>
          <p:nvPr userDrawn="1"/>
        </p:nvSpPr>
        <p:spPr>
          <a:xfrm>
            <a:off x="309880" y="173355"/>
            <a:ext cx="132080" cy="4324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4000"/>
              </a:lnSpc>
            </a:pPr>
            <a:endParaRPr sz="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1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RESOURCE_RECORD_KEY" val="{&quot;29&quot;:[50000049],&quot;65&quot;:[20205081],&quot;70&quot;:[3327915,3312479,3323827,3321412,3319534,3325808,3321484,3322035,3325549,3319360]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ISLIDE.PICTURE" val="#VCG41453468565;"/>
  <p:tag name="ISLIDE.ICON" val="#405186;#405185;#405186;#405187;#405192;#405201;#405183;#405201;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65&quot;:[20205081],&quot;70&quot;:[3322035]}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65&quot;:[20205081],&quot;70&quot;:[3322035]}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4774</Words>
  <Application>WPS 演示</Application>
  <PresentationFormat>宽屏</PresentationFormat>
  <Paragraphs>858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汉仪旗黑</vt:lpstr>
      <vt:lpstr>Wingdings</vt:lpstr>
      <vt:lpstr>Microsoft YaHei Light</vt:lpstr>
      <vt:lpstr>苹方-简</vt:lpstr>
      <vt:lpstr>微软雅黑</vt:lpstr>
      <vt:lpstr>Source Han Sans SC Light</vt:lpstr>
      <vt:lpstr>冬青黑体简体中文</vt:lpstr>
      <vt:lpstr>PingFang SC Light</vt:lpstr>
      <vt:lpstr>PingFang SC Regular</vt:lpstr>
      <vt:lpstr>Arial</vt:lpstr>
      <vt:lpstr>微软雅黑</vt:lpstr>
      <vt:lpstr>微软雅黑</vt:lpstr>
      <vt:lpstr>方正兰亭大黑_GBK</vt:lpstr>
      <vt:lpstr>黑体</vt:lpstr>
      <vt:lpstr>宋体</vt:lpstr>
      <vt:lpstr>Arial Unicode MS</vt:lpstr>
      <vt:lpstr>Calibri</vt:lpstr>
      <vt:lpstr>Helvetica Neue</vt:lpstr>
      <vt:lpstr>汉仪书宋二KW</vt:lpstr>
      <vt:lpstr>黑体</vt:lpstr>
      <vt:lpstr>ui-sans-serif</vt:lpstr>
      <vt:lpstr>宋体</vt:lpstr>
      <vt:lpstr>Times New Roman</vt:lpstr>
      <vt:lpstr>FangSong</vt:lpstr>
      <vt:lpstr>MS Gothic</vt:lpstr>
      <vt:lpstr>Calibri</vt:lpstr>
      <vt:lpstr>汉仪中黑KW</vt:lpstr>
      <vt:lpstr>Thonburi</vt:lpstr>
      <vt:lpstr>方正仿宋_GBK</vt:lpstr>
      <vt:lpstr>FangSong</vt:lpstr>
      <vt:lpstr>MS Gothic</vt:lpstr>
      <vt:lpstr>PingFang SC Light</vt:lpstr>
      <vt:lpstr>Source Han Sans SC Light</vt:lpstr>
      <vt:lpstr>Times New Roman</vt:lpstr>
      <vt:lpstr>ui-sans-serif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63135</dc:creator>
  <cp:lastModifiedBy>gzg</cp:lastModifiedBy>
  <cp:revision>281</cp:revision>
  <dcterms:created xsi:type="dcterms:W3CDTF">2025-08-20T15:59:33Z</dcterms:created>
  <dcterms:modified xsi:type="dcterms:W3CDTF">2025-08-20T15:59:33Z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2052-7.5.1.8994</vt:lpwstr>
  </property>
  <property fmtid="{D5CDD505-2E9C-101B-9397-08002B2CF9AE}" pid="3" name="KSOTemplateUUID">
    <vt:lpwstr>v1.0_mb_kB/Khaxh/vIHLVDdXzCbWw==</vt:lpwstr>
  </property>
  <property fmtid="{D5CDD505-2E9C-101B-9397-08002B2CF9AE}" pid="4" name="ICV">
    <vt:lpwstr>44559EA5C3F2EA4C66918768F447AB60_43</vt:lpwstr>
  </property>
</Properties>
</file>